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33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3"/>
    <p:restoredTop sz="94694"/>
  </p:normalViewPr>
  <p:slideViewPr>
    <p:cSldViewPr snapToGrid="0">
      <p:cViewPr varScale="1">
        <p:scale>
          <a:sx n="117" d="100"/>
          <a:sy n="117" d="100"/>
        </p:scale>
        <p:origin x="44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52ECB90-D41E-8FFA-9AA4-23471ED0EA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A14E72E8-1157-6D6B-838A-DDB555D2A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59109"/>
            <a:ext cx="616204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BBA97F5-11AE-6237-3295-A86E4B29D4F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5481636"/>
            <a:ext cx="3475037" cy="274638"/>
          </a:xfrm>
        </p:spPr>
        <p:txBody>
          <a:bodyPr>
            <a:noAutofit/>
          </a:bodyPr>
          <a:lstStyle>
            <a:lvl1pPr>
              <a:buNone/>
              <a:defRPr sz="2000" baseline="30000"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40000"/>
                    <a:lumOff val="6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40000"/>
                    <a:lumOff val="6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40000"/>
                    <a:lumOff val="6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40000"/>
                    <a:lumOff val="60000"/>
                  </a:schemeClr>
                </a:solidFill>
              </a:defRPr>
            </a:lvl5pPr>
          </a:lstStyle>
          <a:p>
            <a:pPr lvl="0"/>
            <a:r>
              <a:rPr lang="en-US" dirty="0"/>
              <a:t>April 1st, 2026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3978842-138E-DB67-D579-FBA220F3EC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3120" y="3150870"/>
            <a:ext cx="1798320" cy="67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542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eature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ction Label Placeholder"/>
          <p:cNvSpPr>
            <a:spLocks noGrp="1"/>
          </p:cNvSpPr>
          <p:nvPr>
            <p:ph type="body" sz="quarter" idx="10" hasCustomPrompt="1"/>
          </p:nvPr>
        </p:nvSpPr>
        <p:spPr>
          <a:xfrm>
            <a:off x="635000" y="550104"/>
            <a:ext cx="3810000" cy="228600"/>
          </a:xfrm>
        </p:spPr>
        <p:txBody>
          <a:bodyPr wrap="square" lIns="0" tIns="0" rIns="0" bIns="0" anchor="t">
            <a:normAutofit/>
          </a:bodyPr>
          <a:lstStyle>
            <a:lvl1pPr marL="11113" indent="0">
              <a:buNone/>
              <a:tabLst/>
              <a:defRPr lang="en-US" sz="1400" b="1" spc="250">
                <a:solidFill>
                  <a:srgbClr val="1B6B5A"/>
                </a:solidFill>
                <a:latin typeface="Segoe UI"/>
              </a:defRPr>
            </a:lvl1pPr>
          </a:lstStyle>
          <a:p>
            <a:r>
              <a:rPr lang="en-US" dirty="0"/>
              <a:t>SECTION LABEL</a:t>
            </a:r>
          </a:p>
        </p:txBody>
      </p:sp>
      <p:sp>
        <p:nvSpPr>
          <p:cNvPr id="3" name="Title Placeholder"/>
          <p:cNvSpPr>
            <a:spLocks noGrp="1"/>
          </p:cNvSpPr>
          <p:nvPr>
            <p:ph type="title" hasCustomPrompt="1"/>
          </p:nvPr>
        </p:nvSpPr>
        <p:spPr>
          <a:xfrm>
            <a:off x="623849" y="837557"/>
            <a:ext cx="6604000" cy="508000"/>
          </a:xfrm>
        </p:spPr>
        <p:txBody>
          <a:bodyPr wrap="square" lIns="0" tIns="0" rIns="0" bIns="0" anchor="t">
            <a:noAutofit/>
          </a:bodyPr>
          <a:lstStyle>
            <a:lvl1pPr algn="l">
              <a:buNone/>
              <a:defRPr lang="en-US" sz="4400" b="1">
                <a:solidFill>
                  <a:srgbClr val="0A3D3A"/>
                </a:solidFill>
                <a:latin typeface="Palatino Linotype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Accent Line"/>
          <p:cNvSpPr/>
          <p:nvPr/>
        </p:nvSpPr>
        <p:spPr>
          <a:xfrm>
            <a:off x="635000" y="1468566"/>
            <a:ext cx="508000" cy="45720"/>
          </a:xfrm>
          <a:prstGeom prst="rect">
            <a:avLst/>
          </a:prstGeom>
          <a:gradFill>
            <a:gsLst>
              <a:gs pos="0">
                <a:srgbClr val="8DC63F"/>
              </a:gs>
              <a:gs pos="100000">
                <a:srgbClr val="1B6B5A"/>
              </a:gs>
            </a:gsLst>
            <a:lin ang="0" scaled="1"/>
          </a:gradFill>
          <a:ln>
            <a:noFill/>
          </a:ln>
        </p:spPr>
      </p:sp>
      <p:sp>
        <p:nvSpPr>
          <p:cNvPr id="5" name="Subtitle Placeholder"/>
          <p:cNvSpPr>
            <a:spLocks noGrp="1"/>
          </p:cNvSpPr>
          <p:nvPr>
            <p:ph type="body" sz="quarter" idx="11" hasCustomPrompt="1"/>
          </p:nvPr>
        </p:nvSpPr>
        <p:spPr>
          <a:xfrm>
            <a:off x="635000" y="1640170"/>
            <a:ext cx="7112000" cy="482600"/>
          </a:xfrm>
        </p:spPr>
        <p:txBody>
          <a:bodyPr wrap="square" lIns="0" tIns="0" rIns="0" bIns="0" anchor="t"/>
          <a:lstStyle>
            <a:lvl1pPr marL="11113" indent="0">
              <a:lnSpc>
                <a:spcPts val="1800"/>
              </a:lnSpc>
              <a:buNone/>
              <a:tabLst/>
              <a:defRPr lang="en-US" sz="1400">
                <a:solidFill>
                  <a:srgbClr val="3A4E4B"/>
                </a:solidFill>
                <a:latin typeface="Segoe UI"/>
              </a:defRPr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6" name="Feature List Placeholder"/>
          <p:cNvSpPr>
            <a:spLocks noGrp="1"/>
          </p:cNvSpPr>
          <p:nvPr>
            <p:ph sz="quarter" idx="12" hasCustomPrompt="1"/>
          </p:nvPr>
        </p:nvSpPr>
        <p:spPr>
          <a:xfrm>
            <a:off x="635000" y="2417382"/>
            <a:ext cx="7137400" cy="4085017"/>
          </a:xfrm>
        </p:spPr>
        <p:txBody>
          <a:bodyPr wrap="square" lIns="0" tIns="0" rIns="0" bIns="0" anchor="t"/>
          <a:lstStyle>
            <a:lvl1pPr marL="233363" indent="0">
              <a:spcBef>
                <a:spcPts val="600"/>
              </a:spcBef>
              <a:buNone/>
              <a:tabLst/>
              <a:defRPr lang="en-US" sz="1500">
                <a:solidFill>
                  <a:srgbClr val="0A3D3A"/>
                </a:solidFill>
                <a:latin typeface="Palatino Linotype"/>
              </a:defRPr>
            </a:lvl1pPr>
            <a:lvl2pPr marL="233363" indent="0">
              <a:spcBef>
                <a:spcPts val="100"/>
              </a:spcBef>
              <a:spcAft>
                <a:spcPts val="400"/>
              </a:spcAft>
              <a:buNone/>
              <a:tabLst/>
              <a:defRPr lang="en-US" sz="1050">
                <a:solidFill>
                  <a:srgbClr val="6B7C79"/>
                </a:solidFill>
                <a:latin typeface="Segoe UI"/>
              </a:defRPr>
            </a:lvl2pPr>
          </a:lstStyle>
          <a:p>
            <a:pPr lvl="0"/>
            <a:r>
              <a:rPr lang="en-US" dirty="0"/>
              <a:t>Feature Title</a:t>
            </a:r>
          </a:p>
          <a:p>
            <a:pPr lvl="1"/>
            <a:r>
              <a:rPr lang="en-US" dirty="0"/>
              <a:t>Description of the feature goes here.</a:t>
            </a:r>
          </a:p>
          <a:p>
            <a:pPr lvl="0"/>
            <a:r>
              <a:rPr lang="en-US" dirty="0"/>
              <a:t>Second Feature</a:t>
            </a:r>
          </a:p>
          <a:p>
            <a:pPr lvl="1"/>
            <a:r>
              <a:rPr lang="en-US" dirty="0"/>
              <a:t>Description of the second feature.</a:t>
            </a:r>
          </a:p>
        </p:txBody>
      </p:sp>
      <p:sp>
        <p:nvSpPr>
          <p:cNvPr id="7" name="Image Placeholder"/>
          <p:cNvSpPr>
            <a:spLocks noGrp="1"/>
          </p:cNvSpPr>
          <p:nvPr>
            <p:ph type="pic" sz="quarter" idx="13"/>
          </p:nvPr>
        </p:nvSpPr>
        <p:spPr>
          <a:xfrm>
            <a:off x="8001000" y="1727200"/>
            <a:ext cx="3556000" cy="4775200"/>
          </a:xfrm>
          <a:prstGeom prst="roundRect">
            <a:avLst>
              <a:gd name="adj" fmla="val 3000"/>
            </a:avLst>
          </a:prstGeom>
        </p:spPr>
        <p:txBody>
          <a:bodyPr anchor="ctr"/>
          <a:lstStyle/>
          <a:p>
            <a:pPr algn="ctr"/>
            <a:r>
              <a:rPr lang="en-US" sz="1200">
                <a:solidFill>
                  <a:srgbClr val="8FA6A2"/>
                </a:solidFill>
                <a:latin typeface="Segoe UI"/>
              </a:rPr>
              <a:t>Click to add image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FAFA223-C6C3-66B7-D958-A70CE33AF27B}"/>
              </a:ext>
            </a:extLst>
          </p:cNvPr>
          <p:cNvGrpSpPr/>
          <p:nvPr userDrawn="1"/>
        </p:nvGrpSpPr>
        <p:grpSpPr>
          <a:xfrm>
            <a:off x="9657763" y="221726"/>
            <a:ext cx="1900875" cy="792703"/>
            <a:chOff x="9657763" y="221726"/>
            <a:chExt cx="1900875" cy="79270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72CDDA1-BFEA-7F99-5F7E-214477E015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0688319" y="437535"/>
              <a:ext cx="870319" cy="323005"/>
            </a:xfrm>
            <a:prstGeom prst="rect">
              <a:avLst/>
            </a:prstGeom>
          </p:spPr>
        </p:pic>
        <p:pic>
          <p:nvPicPr>
            <p:cNvPr id="11" name="Picture 10" descr="UTSW logo">
              <a:extLst>
                <a:ext uri="{FF2B5EF4-FFF2-40B4-BE49-F238E27FC236}">
                  <a16:creationId xmlns:a16="http://schemas.microsoft.com/office/drawing/2014/main" id="{8E9E406B-173E-4A9E-0D14-40C96DFC5A7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657763" y="221726"/>
              <a:ext cx="792703" cy="792703"/>
            </a:xfrm>
            <a:prstGeom prst="rect">
              <a:avLst/>
            </a:prstGeom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13CB1EF-17ED-576F-DD5D-6DFD47966FA0}"/>
                </a:ext>
              </a:extLst>
            </p:cNvPr>
            <p:cNvCxnSpPr/>
            <p:nvPr userDrawn="1"/>
          </p:nvCxnSpPr>
          <p:spPr>
            <a:xfrm>
              <a:off x="10556240" y="437535"/>
              <a:ext cx="0" cy="323005"/>
            </a:xfrm>
            <a:prstGeom prst="line">
              <a:avLst/>
            </a:prstGeom>
            <a:ln>
              <a:solidFill>
                <a:srgbClr val="1A67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11482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Header Gro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FAFA223-C6C3-66B7-D958-A70CE33AF27B}"/>
              </a:ext>
            </a:extLst>
          </p:cNvPr>
          <p:cNvGrpSpPr/>
          <p:nvPr userDrawn="1"/>
        </p:nvGrpSpPr>
        <p:grpSpPr>
          <a:xfrm>
            <a:off x="9657763" y="221726"/>
            <a:ext cx="1900875" cy="792703"/>
            <a:chOff x="9657763" y="221726"/>
            <a:chExt cx="1900875" cy="79270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72CDDA1-BFEA-7F99-5F7E-214477E015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0688319" y="437535"/>
              <a:ext cx="870319" cy="323005"/>
            </a:xfrm>
            <a:prstGeom prst="rect">
              <a:avLst/>
            </a:prstGeom>
          </p:spPr>
        </p:pic>
        <p:pic>
          <p:nvPicPr>
            <p:cNvPr id="11" name="Picture 10" descr="UTSW logo">
              <a:extLst>
                <a:ext uri="{FF2B5EF4-FFF2-40B4-BE49-F238E27FC236}">
                  <a16:creationId xmlns:a16="http://schemas.microsoft.com/office/drawing/2014/main" id="{8E9E406B-173E-4A9E-0D14-40C96DFC5A7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657763" y="221726"/>
              <a:ext cx="792703" cy="792703"/>
            </a:xfrm>
            <a:prstGeom prst="rect">
              <a:avLst/>
            </a:prstGeom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13CB1EF-17ED-576F-DD5D-6DFD47966FA0}"/>
                </a:ext>
              </a:extLst>
            </p:cNvPr>
            <p:cNvCxnSpPr/>
            <p:nvPr userDrawn="1"/>
          </p:nvCxnSpPr>
          <p:spPr>
            <a:xfrm>
              <a:off x="10556240" y="437535"/>
              <a:ext cx="0" cy="323005"/>
            </a:xfrm>
            <a:prstGeom prst="line">
              <a:avLst/>
            </a:prstGeom>
            <a:ln>
              <a:solidFill>
                <a:srgbClr val="1A67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Section Label Placeholder">
            <a:extLst>
              <a:ext uri="{FF2B5EF4-FFF2-40B4-BE49-F238E27FC236}">
                <a16:creationId xmlns:a16="http://schemas.microsoft.com/office/drawing/2014/main" id="{CF3AEDAD-9249-98A6-878D-029D76F0E8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5000" y="550104"/>
            <a:ext cx="3810000" cy="228600"/>
          </a:xfrm>
        </p:spPr>
        <p:txBody>
          <a:bodyPr wrap="square" lIns="0" tIns="0" rIns="0" bIns="0" anchor="t">
            <a:normAutofit/>
          </a:bodyPr>
          <a:lstStyle>
            <a:lvl1pPr marL="11113" indent="0">
              <a:buNone/>
              <a:tabLst/>
              <a:defRPr lang="en-US" sz="1400" b="1" spc="250">
                <a:solidFill>
                  <a:srgbClr val="1B6B5A"/>
                </a:solidFill>
                <a:latin typeface="Segoe UI"/>
              </a:defRPr>
            </a:lvl1pPr>
          </a:lstStyle>
          <a:p>
            <a:r>
              <a:rPr lang="en-US" dirty="0"/>
              <a:t>SECTION LABEL</a:t>
            </a:r>
          </a:p>
        </p:txBody>
      </p:sp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3F308A84-398F-5D7F-D5B2-A4F66D73E9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49" y="837557"/>
            <a:ext cx="6604000" cy="508000"/>
          </a:xfrm>
        </p:spPr>
        <p:txBody>
          <a:bodyPr wrap="square" lIns="0" tIns="0" rIns="0" bIns="0" anchor="t">
            <a:noAutofit/>
          </a:bodyPr>
          <a:lstStyle>
            <a:lvl1pPr algn="l">
              <a:buNone/>
              <a:defRPr lang="en-US" sz="4400" b="1">
                <a:solidFill>
                  <a:srgbClr val="0A3D3A"/>
                </a:solidFill>
                <a:latin typeface="Palatino Linotype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Accent Line">
            <a:extLst>
              <a:ext uri="{FF2B5EF4-FFF2-40B4-BE49-F238E27FC236}">
                <a16:creationId xmlns:a16="http://schemas.microsoft.com/office/drawing/2014/main" id="{8318C665-B5BC-2E59-1234-38ABEF5497C7}"/>
              </a:ext>
            </a:extLst>
          </p:cNvPr>
          <p:cNvSpPr/>
          <p:nvPr userDrawn="1"/>
        </p:nvSpPr>
        <p:spPr>
          <a:xfrm>
            <a:off x="635000" y="1468566"/>
            <a:ext cx="508000" cy="45720"/>
          </a:xfrm>
          <a:prstGeom prst="rect">
            <a:avLst/>
          </a:prstGeom>
          <a:gradFill>
            <a:gsLst>
              <a:gs pos="0">
                <a:srgbClr val="8DC63F"/>
              </a:gs>
              <a:gs pos="100000">
                <a:srgbClr val="1B6B5A"/>
              </a:gs>
            </a:gsLst>
            <a:lin ang="0" scaled="1"/>
          </a:gradFill>
          <a:ln>
            <a:noFill/>
          </a:ln>
        </p:spPr>
      </p:sp>
      <p:sp>
        <p:nvSpPr>
          <p:cNvPr id="15" name="Subtitle Placeholder">
            <a:extLst>
              <a:ext uri="{FF2B5EF4-FFF2-40B4-BE49-F238E27FC236}">
                <a16:creationId xmlns:a16="http://schemas.microsoft.com/office/drawing/2014/main" id="{FD6D2E5A-B07D-F72F-825B-1D637BDC44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5000" y="1640170"/>
            <a:ext cx="7112000" cy="482600"/>
          </a:xfrm>
        </p:spPr>
        <p:txBody>
          <a:bodyPr wrap="square" lIns="0" tIns="0" rIns="0" bIns="0" anchor="t"/>
          <a:lstStyle>
            <a:lvl1pPr marL="11113" indent="0">
              <a:lnSpc>
                <a:spcPts val="1800"/>
              </a:lnSpc>
              <a:buNone/>
              <a:tabLst/>
              <a:defRPr lang="en-US" sz="1400">
                <a:solidFill>
                  <a:srgbClr val="3A4E4B"/>
                </a:solidFill>
                <a:latin typeface="Segoe UI"/>
              </a:defRPr>
            </a:lvl1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731953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er Alig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ction Label Placeholder"/>
          <p:cNvSpPr>
            <a:spLocks noGrp="1"/>
          </p:cNvSpPr>
          <p:nvPr>
            <p:ph type="body" sz="quarter" idx="10" hasCustomPrompt="1"/>
          </p:nvPr>
        </p:nvSpPr>
        <p:spPr>
          <a:xfrm>
            <a:off x="4191000" y="400204"/>
            <a:ext cx="3810000" cy="228600"/>
          </a:xfrm>
        </p:spPr>
        <p:txBody>
          <a:bodyPr wrap="square" lIns="0" tIns="0" rIns="0" bIns="0" anchor="ctr"/>
          <a:lstStyle>
            <a:lvl1pPr marL="11113" indent="0" algn="ctr">
              <a:buNone/>
              <a:tabLst/>
              <a:defRPr lang="en-US" sz="1000" b="1" spc="250">
                <a:solidFill>
                  <a:srgbClr val="1B6B5A"/>
                </a:solidFill>
                <a:latin typeface="Segoe UI"/>
              </a:defRPr>
            </a:lvl1pPr>
          </a:lstStyle>
          <a:p>
            <a:r>
              <a:rPr lang="en-US" dirty="0"/>
              <a:t>SECTION LABEL</a:t>
            </a:r>
          </a:p>
        </p:txBody>
      </p:sp>
      <p:sp>
        <p:nvSpPr>
          <p:cNvPr id="3" name="Title Placeholder"/>
          <p:cNvSpPr>
            <a:spLocks noGrp="1"/>
          </p:cNvSpPr>
          <p:nvPr>
            <p:ph type="title" hasCustomPrompt="1"/>
          </p:nvPr>
        </p:nvSpPr>
        <p:spPr>
          <a:xfrm>
            <a:off x="2794000" y="687657"/>
            <a:ext cx="6604000" cy="508000"/>
          </a:xfrm>
        </p:spPr>
        <p:txBody>
          <a:bodyPr wrap="square" lIns="0" tIns="0" rIns="0" bIns="0" anchor="t"/>
          <a:lstStyle>
            <a:lvl1pPr algn="ctr">
              <a:buNone/>
              <a:defRPr lang="en-US" sz="2800" b="1">
                <a:solidFill>
                  <a:srgbClr val="0A3D3A"/>
                </a:solidFill>
                <a:latin typeface="Palatino Linotype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Accent Line"/>
          <p:cNvSpPr/>
          <p:nvPr/>
        </p:nvSpPr>
        <p:spPr>
          <a:xfrm>
            <a:off x="5842000" y="1348646"/>
            <a:ext cx="508000" cy="45720"/>
          </a:xfrm>
          <a:prstGeom prst="rect">
            <a:avLst/>
          </a:prstGeom>
          <a:gradFill>
            <a:gsLst>
              <a:gs pos="0">
                <a:srgbClr val="8DC63F"/>
              </a:gs>
              <a:gs pos="100000">
                <a:srgbClr val="1B6B5A"/>
              </a:gs>
            </a:gsLst>
            <a:lin ang="0" scaled="1"/>
          </a:gradFill>
          <a:ln>
            <a:noFill/>
          </a:ln>
        </p:spPr>
      </p:sp>
      <p:sp>
        <p:nvSpPr>
          <p:cNvPr id="5" name="Subtitle Placeholder"/>
          <p:cNvSpPr>
            <a:spLocks noGrp="1"/>
          </p:cNvSpPr>
          <p:nvPr>
            <p:ph type="body" sz="quarter" idx="11" hasCustomPrompt="1"/>
          </p:nvPr>
        </p:nvSpPr>
        <p:spPr>
          <a:xfrm>
            <a:off x="2540000" y="1520250"/>
            <a:ext cx="7112000" cy="482600"/>
          </a:xfrm>
        </p:spPr>
        <p:txBody>
          <a:bodyPr wrap="square" lIns="0" tIns="0" rIns="0" bIns="0" anchor="t"/>
          <a:lstStyle>
            <a:lvl1pPr marL="11113" indent="0" algn="ctr">
              <a:lnSpc>
                <a:spcPts val="1800"/>
              </a:lnSpc>
              <a:buNone/>
              <a:tabLst/>
              <a:defRPr lang="en-US" sz="1400">
                <a:solidFill>
                  <a:srgbClr val="3A4E4B"/>
                </a:solidFill>
                <a:latin typeface="Segoe UI"/>
              </a:defRPr>
            </a:lvl1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252511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/>
        </p:spPr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3DA3A04-C48B-FCCB-AB28-C232A2294E2C}"/>
              </a:ext>
            </a:extLst>
          </p:cNvPr>
          <p:cNvGrpSpPr/>
          <p:nvPr userDrawn="1"/>
        </p:nvGrpSpPr>
        <p:grpSpPr>
          <a:xfrm>
            <a:off x="9657763" y="221726"/>
            <a:ext cx="1900875" cy="792703"/>
            <a:chOff x="9657763" y="221726"/>
            <a:chExt cx="1900875" cy="79270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B0CF682-9CDF-287B-A1D0-4EC52F2950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0688319" y="437535"/>
              <a:ext cx="870319" cy="323005"/>
            </a:xfrm>
            <a:prstGeom prst="rect">
              <a:avLst/>
            </a:prstGeom>
          </p:spPr>
        </p:pic>
        <p:pic>
          <p:nvPicPr>
            <p:cNvPr id="6" name="Picture 5" descr="UTSW logo">
              <a:extLst>
                <a:ext uri="{FF2B5EF4-FFF2-40B4-BE49-F238E27FC236}">
                  <a16:creationId xmlns:a16="http://schemas.microsoft.com/office/drawing/2014/main" id="{AD8A7661-2C9B-922A-01AF-17D35ED648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657763" y="221726"/>
              <a:ext cx="792703" cy="792703"/>
            </a:xfrm>
            <a:prstGeom prst="rect">
              <a:avLst/>
            </a:prstGeom>
          </p:spPr>
        </p:pic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A3BD42B6-AC49-E60E-CDB3-D27255396F04}"/>
                </a:ext>
              </a:extLst>
            </p:cNvPr>
            <p:cNvCxnSpPr/>
            <p:nvPr userDrawn="1"/>
          </p:nvCxnSpPr>
          <p:spPr>
            <a:xfrm>
              <a:off x="10556240" y="437535"/>
              <a:ext cx="0" cy="323005"/>
            </a:xfrm>
            <a:prstGeom prst="line">
              <a:avLst/>
            </a:prstGeom>
            <a:ln>
              <a:solidFill>
                <a:srgbClr val="1A67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352473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0B6787-B51F-DB42-9E52-63E10EB86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3B9472-27F5-2144-BCEC-3E0A96761A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352788-8A6E-D24F-82D2-F38C9E41A4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A2730A-859E-B540-ADF3-E97069AD1FDB}" type="datetimeFigureOut">
              <a:rPr lang="en-US" smtClean="0"/>
              <a:t>5/20/26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1DDB45-653D-0C49-B78E-967549C7BA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ADC715-0B9A-0348-A62C-3F8BCE535B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5DC9C-C50D-D242-B083-59CEE07163F1}" type="slidenum">
              <a:rPr lang="en-US" smtClean="0"/>
              <a:t>‹#›</a:t>
            </a:fld>
            <a:endParaRPr lang="en-US"/>
          </a:p>
        </p:txBody>
      </p:sp>
      <p:sp>
        <p:nvSpPr>
          <p:cNvPr id="200" name="BrandAccentBar"/>
          <p:cNvSpPr/>
          <p:nvPr userDrawn="1"/>
        </p:nvSpPr>
        <p:spPr>
          <a:xfrm>
            <a:off x="0" y="6781800"/>
            <a:ext cx="12192000" cy="76200"/>
          </a:xfrm>
          <a:prstGeom prst="rect">
            <a:avLst/>
          </a:prstGeom>
          <a:gradFill>
            <a:gsLst>
              <a:gs pos="0">
                <a:srgbClr val="8DC63F"/>
              </a:gs>
              <a:gs pos="100000">
                <a:srgbClr val="1B6B5A"/>
              </a:gs>
            </a:gsLst>
            <a:lin ang="0" scaled="1"/>
          </a:gra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99900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A3D3A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E2D2B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E2D2B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E2D2B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E2D2B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E2D2B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rgbClr val="3A4E4B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2ACEF-5A54-9746-F14F-631ED2759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62443EC-27C7-F055-FE36-98867DE015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AUTOMATION CASE STUDY </a:t>
            </a:r>
            <a:r>
              <a:rPr lang="en-US" b="0" dirty="0"/>
              <a:t>01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3BAD124-7BBF-A238-2420-AA2DEF0AB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48" y="837557"/>
            <a:ext cx="9105779" cy="508000"/>
          </a:xfrm>
        </p:spPr>
        <p:txBody>
          <a:bodyPr>
            <a:noAutofit/>
          </a:bodyPr>
          <a:lstStyle/>
          <a:p>
            <a:r>
              <a:rPr lang="en-US" sz="4000" dirty="0"/>
              <a:t>Resolving Duplicate Claim Denials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CC034E-4527-F4E0-81A1-EB32D14EEB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5000" y="1662355"/>
            <a:ext cx="7112000" cy="482600"/>
          </a:xfrm>
        </p:spPr>
        <p:txBody>
          <a:bodyPr>
            <a:normAutofit/>
          </a:bodyPr>
          <a:lstStyle/>
          <a:p>
            <a:r>
              <a:rPr lang="en-US" dirty="0"/>
              <a:t>RPA and Agentic tools working in tandem to automate entire process for professional billing duplicate claim / service denials</a:t>
            </a:r>
          </a:p>
        </p:txBody>
      </p:sp>
      <p:sp>
        <p:nvSpPr>
          <p:cNvPr id="27" name="Card0">
            <a:extLst>
              <a:ext uri="{FF2B5EF4-FFF2-40B4-BE49-F238E27FC236}">
                <a16:creationId xmlns:a16="http://schemas.microsoft.com/office/drawing/2014/main" id="{8692EF4F-7FAF-1A8D-220A-8B749754B89B}"/>
              </a:ext>
            </a:extLst>
          </p:cNvPr>
          <p:cNvSpPr/>
          <p:nvPr/>
        </p:nvSpPr>
        <p:spPr>
          <a:xfrm>
            <a:off x="3206681" y="2636676"/>
            <a:ext cx="2413000" cy="2819400"/>
          </a:xfrm>
          <a:prstGeom prst="roundRect">
            <a:avLst>
              <a:gd name="adj" fmla="val 3000"/>
            </a:avLst>
          </a:prstGeom>
          <a:solidFill>
            <a:srgbClr val="FAFAFA"/>
          </a:solidFill>
          <a:ln w="9525">
            <a:solidFill>
              <a:srgbClr val="E0E0E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9" name="PhaseTitle0">
            <a:extLst>
              <a:ext uri="{FF2B5EF4-FFF2-40B4-BE49-F238E27FC236}">
                <a16:creationId xmlns:a16="http://schemas.microsoft.com/office/drawing/2014/main" id="{4DB226CC-01C9-36D8-25BC-316E1B8114CF}"/>
              </a:ext>
            </a:extLst>
          </p:cNvPr>
          <p:cNvSpPr txBox="1"/>
          <p:nvPr/>
        </p:nvSpPr>
        <p:spPr>
          <a:xfrm>
            <a:off x="3409881" y="3082700"/>
            <a:ext cx="1710759" cy="431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pPr>
              <a:buNone/>
            </a:pPr>
            <a:r>
              <a:rPr lang="en-US" b="1" dirty="0">
                <a:solidFill>
                  <a:srgbClr val="0A3D3A"/>
                </a:solidFill>
                <a:latin typeface="Palatino Linotype"/>
              </a:rPr>
              <a:t>Analysis &amp; Triage</a:t>
            </a:r>
          </a:p>
        </p:txBody>
      </p:sp>
      <p:sp>
        <p:nvSpPr>
          <p:cNvPr id="30" name="Desc0">
            <a:extLst>
              <a:ext uri="{FF2B5EF4-FFF2-40B4-BE49-F238E27FC236}">
                <a16:creationId xmlns:a16="http://schemas.microsoft.com/office/drawing/2014/main" id="{D0F9F494-01B7-AF64-EA8F-6A1867E39E6D}"/>
              </a:ext>
            </a:extLst>
          </p:cNvPr>
          <p:cNvSpPr txBox="1"/>
          <p:nvPr/>
        </p:nvSpPr>
        <p:spPr>
          <a:xfrm>
            <a:off x="3409880" y="4186823"/>
            <a:ext cx="2141009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pPr>
              <a:lnSpc>
                <a:spcPts val="1600"/>
              </a:lnSpc>
              <a:buNone/>
            </a:pPr>
            <a:r>
              <a:rPr lang="en-US" sz="1050" dirty="0">
                <a:solidFill>
                  <a:srgbClr val="1B6B5A"/>
                </a:solidFill>
                <a:latin typeface="Segoe UI"/>
              </a:rPr>
              <a:t>✓ </a:t>
            </a:r>
            <a:r>
              <a:rPr lang="en-US" sz="1050" dirty="0">
                <a:solidFill>
                  <a:srgbClr val="3A4E4B"/>
                </a:solidFill>
                <a:latin typeface="Segoe UI"/>
              </a:rPr>
              <a:t>Determine if claim was: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50" b="1" dirty="0">
                <a:solidFill>
                  <a:srgbClr val="3A4E4B"/>
                </a:solidFill>
              </a:rPr>
              <a:t>A duplicate claim submission?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50" b="1" dirty="0">
                <a:solidFill>
                  <a:srgbClr val="3A4E4B"/>
                </a:solidFill>
              </a:rPr>
              <a:t>Denied incorrectly by payer?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50" b="1" dirty="0">
                <a:solidFill>
                  <a:srgbClr val="3A4E4B"/>
                </a:solidFill>
              </a:rPr>
              <a:t>Submitted with an error?</a:t>
            </a:r>
            <a:endParaRPr lang="en-US" sz="1050" b="1" dirty="0">
              <a:solidFill>
                <a:srgbClr val="3A4E4B"/>
              </a:solidFill>
              <a:latin typeface="Segoe UI"/>
            </a:endParaRPr>
          </a:p>
        </p:txBody>
      </p:sp>
      <p:sp>
        <p:nvSpPr>
          <p:cNvPr id="32" name="Card0">
            <a:extLst>
              <a:ext uri="{FF2B5EF4-FFF2-40B4-BE49-F238E27FC236}">
                <a16:creationId xmlns:a16="http://schemas.microsoft.com/office/drawing/2014/main" id="{089EE4AB-E7C1-3D38-AF9D-827D72697A66}"/>
              </a:ext>
            </a:extLst>
          </p:cNvPr>
          <p:cNvSpPr/>
          <p:nvPr/>
        </p:nvSpPr>
        <p:spPr>
          <a:xfrm>
            <a:off x="5871900" y="2654455"/>
            <a:ext cx="5636856" cy="3636610"/>
          </a:xfrm>
          <a:prstGeom prst="roundRect">
            <a:avLst>
              <a:gd name="adj" fmla="val 3000"/>
            </a:avLst>
          </a:prstGeom>
          <a:solidFill>
            <a:srgbClr val="FAFAFA"/>
          </a:solidFill>
          <a:ln w="9525">
            <a:solidFill>
              <a:srgbClr val="E0E0E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4" name="PhaseTitle0">
            <a:extLst>
              <a:ext uri="{FF2B5EF4-FFF2-40B4-BE49-F238E27FC236}">
                <a16:creationId xmlns:a16="http://schemas.microsoft.com/office/drawing/2014/main" id="{30F52848-0C79-E4A6-D7C7-C47593D9AE80}"/>
              </a:ext>
            </a:extLst>
          </p:cNvPr>
          <p:cNvSpPr txBox="1"/>
          <p:nvPr/>
        </p:nvSpPr>
        <p:spPr>
          <a:xfrm>
            <a:off x="6075101" y="3100480"/>
            <a:ext cx="2636897" cy="431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pPr>
              <a:buNone/>
            </a:pPr>
            <a:r>
              <a:rPr lang="en-US" b="1" dirty="0">
                <a:solidFill>
                  <a:srgbClr val="0A3D3A"/>
                </a:solidFill>
                <a:latin typeface="Palatino Linotype"/>
              </a:rPr>
              <a:t>Management &amp; Resolution</a:t>
            </a:r>
          </a:p>
        </p:txBody>
      </p:sp>
      <p:sp>
        <p:nvSpPr>
          <p:cNvPr id="7" name="Card0">
            <a:extLst>
              <a:ext uri="{FF2B5EF4-FFF2-40B4-BE49-F238E27FC236}">
                <a16:creationId xmlns:a16="http://schemas.microsoft.com/office/drawing/2014/main" id="{9ED27CB9-4B5C-53B4-E706-4AB619E1C15F}"/>
              </a:ext>
            </a:extLst>
          </p:cNvPr>
          <p:cNvSpPr/>
          <p:nvPr/>
        </p:nvSpPr>
        <p:spPr>
          <a:xfrm>
            <a:off x="784267" y="2636676"/>
            <a:ext cx="2190750" cy="2819400"/>
          </a:xfrm>
          <a:prstGeom prst="roundRect">
            <a:avLst>
              <a:gd name="adj" fmla="val 3000"/>
            </a:avLst>
          </a:prstGeom>
          <a:solidFill>
            <a:srgbClr val="FAFAFA"/>
          </a:solidFill>
          <a:ln w="9525">
            <a:solidFill>
              <a:srgbClr val="E0E0E0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9" name="PhaseTitle0">
            <a:extLst>
              <a:ext uri="{FF2B5EF4-FFF2-40B4-BE49-F238E27FC236}">
                <a16:creationId xmlns:a16="http://schemas.microsoft.com/office/drawing/2014/main" id="{C50C8375-8FEF-BE3D-8352-DF388420AFFA}"/>
              </a:ext>
            </a:extLst>
          </p:cNvPr>
          <p:cNvSpPr txBox="1"/>
          <p:nvPr/>
        </p:nvSpPr>
        <p:spPr>
          <a:xfrm>
            <a:off x="987467" y="3082700"/>
            <a:ext cx="1096010" cy="431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pPr>
              <a:buNone/>
            </a:pPr>
            <a:r>
              <a:rPr lang="en-US" b="1" dirty="0">
                <a:solidFill>
                  <a:srgbClr val="0A3D3A"/>
                </a:solidFill>
                <a:latin typeface="Palatino Linotype"/>
              </a:rPr>
              <a:t>Data Ingestion</a:t>
            </a:r>
          </a:p>
          <a:p>
            <a:pPr>
              <a:buNone/>
            </a:pPr>
            <a:endParaRPr lang="en-US" b="1" dirty="0">
              <a:solidFill>
                <a:srgbClr val="0A3D3A"/>
              </a:solidFill>
              <a:latin typeface="Palatino Linotype"/>
            </a:endParaRPr>
          </a:p>
        </p:txBody>
      </p:sp>
      <p:sp>
        <p:nvSpPr>
          <p:cNvPr id="10" name="Desc0">
            <a:extLst>
              <a:ext uri="{FF2B5EF4-FFF2-40B4-BE49-F238E27FC236}">
                <a16:creationId xmlns:a16="http://schemas.microsoft.com/office/drawing/2014/main" id="{2137DE6C-1C0C-F4F5-4E7E-DEE1EDEE426C}"/>
              </a:ext>
            </a:extLst>
          </p:cNvPr>
          <p:cNvSpPr txBox="1"/>
          <p:nvPr/>
        </p:nvSpPr>
        <p:spPr>
          <a:xfrm>
            <a:off x="987467" y="4173376"/>
            <a:ext cx="198755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pPr>
              <a:lnSpc>
                <a:spcPts val="1600"/>
              </a:lnSpc>
              <a:buNone/>
            </a:pPr>
            <a:r>
              <a:rPr lang="en-US" sz="1050" dirty="0">
                <a:solidFill>
                  <a:srgbClr val="1B6B5A"/>
                </a:solidFill>
                <a:latin typeface="Segoe UI"/>
              </a:rPr>
              <a:t>✓ </a:t>
            </a:r>
            <a:r>
              <a:rPr lang="en-US" sz="1050" dirty="0">
                <a:solidFill>
                  <a:srgbClr val="3A4E4B"/>
                </a:solidFill>
                <a:latin typeface="Segoe UI"/>
              </a:rPr>
              <a:t>Identify root cause</a:t>
            </a:r>
          </a:p>
          <a:p>
            <a:pPr>
              <a:lnSpc>
                <a:spcPts val="1600"/>
              </a:lnSpc>
              <a:buNone/>
            </a:pPr>
            <a:r>
              <a:rPr lang="en-US" sz="1050" dirty="0">
                <a:solidFill>
                  <a:srgbClr val="1B6B5A"/>
                </a:solidFill>
                <a:latin typeface="Segoe UI"/>
              </a:rPr>
              <a:t>✓ </a:t>
            </a:r>
            <a:r>
              <a:rPr lang="en-US" sz="1050" dirty="0">
                <a:solidFill>
                  <a:srgbClr val="3A4E4B"/>
                </a:solidFill>
                <a:latin typeface="Segoe UI"/>
              </a:rPr>
              <a:t>Check resubmission code</a:t>
            </a:r>
          </a:p>
          <a:p>
            <a:pPr>
              <a:lnSpc>
                <a:spcPts val="1600"/>
              </a:lnSpc>
              <a:buNone/>
            </a:pPr>
            <a:r>
              <a:rPr lang="en-US" sz="1050" dirty="0">
                <a:solidFill>
                  <a:srgbClr val="1B6B5A"/>
                </a:solidFill>
                <a:latin typeface="Segoe UI"/>
              </a:rPr>
              <a:t>✓ </a:t>
            </a:r>
            <a:r>
              <a:rPr lang="en-US" sz="1050" dirty="0">
                <a:solidFill>
                  <a:srgbClr val="3A4E4B"/>
                </a:solidFill>
                <a:latin typeface="Segoe UI"/>
              </a:rPr>
              <a:t>Verify CPT, DOS, Dx codes</a:t>
            </a:r>
          </a:p>
          <a:p>
            <a:pPr>
              <a:lnSpc>
                <a:spcPts val="1600"/>
              </a:lnSpc>
              <a:buNone/>
            </a:pPr>
            <a:r>
              <a:rPr lang="en-US" sz="1050" dirty="0">
                <a:solidFill>
                  <a:srgbClr val="1B6B5A"/>
                </a:solidFill>
                <a:latin typeface="Segoe UI"/>
              </a:rPr>
              <a:t>✓ </a:t>
            </a:r>
            <a:r>
              <a:rPr lang="en-US" sz="1050" dirty="0">
                <a:solidFill>
                  <a:srgbClr val="3A4E4B"/>
                </a:solidFill>
                <a:latin typeface="Segoe UI"/>
              </a:rPr>
              <a:t>Validate claim # &amp; provider</a:t>
            </a:r>
          </a:p>
        </p:txBody>
      </p:sp>
      <p:sp>
        <p:nvSpPr>
          <p:cNvPr id="18" name="StepCircle1">
            <a:extLst>
              <a:ext uri="{FF2B5EF4-FFF2-40B4-BE49-F238E27FC236}">
                <a16:creationId xmlns:a16="http://schemas.microsoft.com/office/drawing/2014/main" id="{00A4CDCF-C5EA-6F30-7E23-AF23EF57481C}"/>
              </a:ext>
            </a:extLst>
          </p:cNvPr>
          <p:cNvSpPr/>
          <p:nvPr/>
        </p:nvSpPr>
        <p:spPr>
          <a:xfrm>
            <a:off x="7992233" y="4076143"/>
            <a:ext cx="457200" cy="457200"/>
          </a:xfrm>
          <a:prstGeom prst="ellipse">
            <a:avLst/>
          </a:prstGeom>
          <a:solidFill>
            <a:srgbClr val="EAF2E0"/>
          </a:solidFill>
          <a:ln>
            <a:noFill/>
          </a:ln>
        </p:spPr>
        <p:txBody>
          <a:bodyPr wrap="none" lIns="0" tIns="0" rIns="0" bIns="0" anchor="ctr"/>
          <a:lstStyle/>
          <a:p>
            <a:pPr algn="ctr"/>
            <a:r>
              <a:rPr lang="en-US" sz="1600" dirty="0">
                <a:solidFill>
                  <a:schemeClr val="accent5"/>
                </a:solidFill>
              </a:rPr>
              <a:t>✓</a:t>
            </a:r>
            <a:endParaRPr lang="en-US" sz="1600" b="1" dirty="0">
              <a:solidFill>
                <a:schemeClr val="accent5"/>
              </a:solidFill>
              <a:latin typeface="Segoe UI"/>
            </a:endParaRPr>
          </a:p>
        </p:txBody>
      </p:sp>
      <p:sp>
        <p:nvSpPr>
          <p:cNvPr id="60" name="Months0">
            <a:extLst>
              <a:ext uri="{FF2B5EF4-FFF2-40B4-BE49-F238E27FC236}">
                <a16:creationId xmlns:a16="http://schemas.microsoft.com/office/drawing/2014/main" id="{F4FBB7FB-37D6-F9A9-273F-0127078A07E1}"/>
              </a:ext>
            </a:extLst>
          </p:cNvPr>
          <p:cNvSpPr txBox="1"/>
          <p:nvPr/>
        </p:nvSpPr>
        <p:spPr>
          <a:xfrm>
            <a:off x="6217416" y="4161427"/>
            <a:ext cx="75718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pPr>
              <a:lnSpc>
                <a:spcPts val="1600"/>
              </a:lnSpc>
            </a:pPr>
            <a:r>
              <a:rPr lang="en-US" sz="1050" b="1" dirty="0">
                <a:solidFill>
                  <a:srgbClr val="1B6B5A"/>
                </a:solidFill>
                <a:latin typeface="Segoe UI"/>
              </a:rPr>
              <a:t>The claim is a duplicate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A5A6341-3F2D-83C3-20E3-2002A9DDCE64}"/>
              </a:ext>
            </a:extLst>
          </p:cNvPr>
          <p:cNvSpPr txBox="1"/>
          <p:nvPr/>
        </p:nvSpPr>
        <p:spPr>
          <a:xfrm>
            <a:off x="8464306" y="4064654"/>
            <a:ext cx="2636897" cy="481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50" dirty="0">
                <a:solidFill>
                  <a:srgbClr val="1B6B5A"/>
                </a:solidFill>
                <a:latin typeface="Segoe UI"/>
              </a:rPr>
              <a:t>The automation voids the line-item charge or the entire claim 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67A5A54-C6E3-87AD-A289-3FFED3AB73A7}"/>
              </a:ext>
            </a:extLst>
          </p:cNvPr>
          <p:cNvSpPr txBox="1"/>
          <p:nvPr/>
        </p:nvSpPr>
        <p:spPr>
          <a:xfrm>
            <a:off x="8464306" y="4804169"/>
            <a:ext cx="3044450" cy="483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50" dirty="0">
                <a:solidFill>
                  <a:srgbClr val="1B6B5A"/>
                </a:solidFill>
                <a:latin typeface="Segoe UI"/>
              </a:rPr>
              <a:t>The automation writes an appeal letter and disputes the claim on the payer portal</a:t>
            </a:r>
          </a:p>
        </p:txBody>
      </p:sp>
      <p:sp>
        <p:nvSpPr>
          <p:cNvPr id="65" name="Months0">
            <a:extLst>
              <a:ext uri="{FF2B5EF4-FFF2-40B4-BE49-F238E27FC236}">
                <a16:creationId xmlns:a16="http://schemas.microsoft.com/office/drawing/2014/main" id="{45F2F228-F94F-07EE-3229-9CE8209B5A00}"/>
              </a:ext>
            </a:extLst>
          </p:cNvPr>
          <p:cNvSpPr txBox="1"/>
          <p:nvPr/>
        </p:nvSpPr>
        <p:spPr>
          <a:xfrm>
            <a:off x="6217416" y="4885686"/>
            <a:ext cx="1196125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pPr>
              <a:lnSpc>
                <a:spcPts val="1600"/>
              </a:lnSpc>
            </a:pPr>
            <a:r>
              <a:rPr lang="en-US" sz="1050" b="1" dirty="0">
                <a:solidFill>
                  <a:srgbClr val="1B6B5A"/>
                </a:solidFill>
                <a:latin typeface="Segoe UI"/>
              </a:rPr>
              <a:t>The payer denied us incorrectly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4704B81-7029-B795-2659-536C97C63D75}"/>
              </a:ext>
            </a:extLst>
          </p:cNvPr>
          <p:cNvSpPr txBox="1"/>
          <p:nvPr/>
        </p:nvSpPr>
        <p:spPr>
          <a:xfrm>
            <a:off x="8464306" y="5521626"/>
            <a:ext cx="2636897" cy="483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50" dirty="0">
                <a:solidFill>
                  <a:srgbClr val="1B6B5A"/>
                </a:solidFill>
                <a:latin typeface="Segoe UI"/>
              </a:rPr>
              <a:t>The automation modifies the claim and re-bills the claim</a:t>
            </a:r>
          </a:p>
        </p:txBody>
      </p:sp>
      <p:sp>
        <p:nvSpPr>
          <p:cNvPr id="70" name="Months0">
            <a:extLst>
              <a:ext uri="{FF2B5EF4-FFF2-40B4-BE49-F238E27FC236}">
                <a16:creationId xmlns:a16="http://schemas.microsoft.com/office/drawing/2014/main" id="{8D64465E-99D8-9E6D-B694-F0CAA4961E9D}"/>
              </a:ext>
            </a:extLst>
          </p:cNvPr>
          <p:cNvSpPr txBox="1"/>
          <p:nvPr/>
        </p:nvSpPr>
        <p:spPr>
          <a:xfrm>
            <a:off x="6217416" y="5548058"/>
            <a:ext cx="1594507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pPr>
              <a:lnSpc>
                <a:spcPts val="1600"/>
              </a:lnSpc>
            </a:pPr>
            <a:r>
              <a:rPr lang="en-US" sz="1050" b="1" dirty="0">
                <a:solidFill>
                  <a:srgbClr val="1B6B5A"/>
                </a:solidFill>
                <a:latin typeface="Segoe UI"/>
              </a:rPr>
              <a:t>The claim has a submission error</a:t>
            </a:r>
          </a:p>
        </p:txBody>
      </p:sp>
      <p:sp>
        <p:nvSpPr>
          <p:cNvPr id="72" name="StepCircle1">
            <a:extLst>
              <a:ext uri="{FF2B5EF4-FFF2-40B4-BE49-F238E27FC236}">
                <a16:creationId xmlns:a16="http://schemas.microsoft.com/office/drawing/2014/main" id="{724AC535-96CF-9784-1215-D7DEED2A9538}"/>
              </a:ext>
            </a:extLst>
          </p:cNvPr>
          <p:cNvSpPr/>
          <p:nvPr/>
        </p:nvSpPr>
        <p:spPr>
          <a:xfrm>
            <a:off x="7992233" y="4817157"/>
            <a:ext cx="457200" cy="457200"/>
          </a:xfrm>
          <a:prstGeom prst="ellipse">
            <a:avLst/>
          </a:prstGeom>
          <a:solidFill>
            <a:srgbClr val="EAF2E0"/>
          </a:solidFill>
          <a:ln>
            <a:noFill/>
          </a:ln>
        </p:spPr>
        <p:txBody>
          <a:bodyPr wrap="none" lIns="0" tIns="0" rIns="0" bIns="0" anchor="ctr"/>
          <a:lstStyle/>
          <a:p>
            <a:pPr algn="ctr"/>
            <a:r>
              <a:rPr lang="en-US" sz="1600" dirty="0">
                <a:solidFill>
                  <a:schemeClr val="accent5"/>
                </a:solidFill>
              </a:rPr>
              <a:t>✓</a:t>
            </a:r>
            <a:endParaRPr lang="en-US" sz="1600" b="1" dirty="0">
              <a:solidFill>
                <a:schemeClr val="accent5"/>
              </a:solidFill>
              <a:latin typeface="Segoe UI"/>
            </a:endParaRPr>
          </a:p>
        </p:txBody>
      </p:sp>
      <p:sp>
        <p:nvSpPr>
          <p:cNvPr id="73" name="StepCircle1">
            <a:extLst>
              <a:ext uri="{FF2B5EF4-FFF2-40B4-BE49-F238E27FC236}">
                <a16:creationId xmlns:a16="http://schemas.microsoft.com/office/drawing/2014/main" id="{18E2EFE2-AD6E-D355-8B30-DD5F4BA5AD24}"/>
              </a:ext>
            </a:extLst>
          </p:cNvPr>
          <p:cNvSpPr/>
          <p:nvPr/>
        </p:nvSpPr>
        <p:spPr>
          <a:xfrm>
            <a:off x="7992233" y="5558171"/>
            <a:ext cx="457200" cy="457200"/>
          </a:xfrm>
          <a:prstGeom prst="ellipse">
            <a:avLst/>
          </a:prstGeom>
          <a:solidFill>
            <a:srgbClr val="EAF2E0"/>
          </a:solidFill>
          <a:ln>
            <a:noFill/>
          </a:ln>
        </p:spPr>
        <p:txBody>
          <a:bodyPr wrap="none" lIns="0" tIns="0" rIns="0" bIns="0" anchor="ctr"/>
          <a:lstStyle/>
          <a:p>
            <a:pPr algn="ctr"/>
            <a:r>
              <a:rPr lang="en-US" sz="1600" dirty="0">
                <a:solidFill>
                  <a:schemeClr val="accent5"/>
                </a:solidFill>
              </a:rPr>
              <a:t>✓</a:t>
            </a:r>
            <a:endParaRPr lang="en-US" sz="1600" b="1" dirty="0">
              <a:solidFill>
                <a:schemeClr val="accent5"/>
              </a:solidFill>
              <a:latin typeface="Segoe UI"/>
            </a:endParaRPr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10326A8D-98B8-7A36-DBC8-6FCA5EB57CA2}"/>
              </a:ext>
            </a:extLst>
          </p:cNvPr>
          <p:cNvCxnSpPr>
            <a:cxnSpLocks/>
          </p:cNvCxnSpPr>
          <p:nvPr/>
        </p:nvCxnSpPr>
        <p:spPr>
          <a:xfrm>
            <a:off x="7180125" y="4318753"/>
            <a:ext cx="717544" cy="0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6909BA64-0746-FFC5-EF9F-A3C68F9C2B6A}"/>
              </a:ext>
            </a:extLst>
          </p:cNvPr>
          <p:cNvCxnSpPr>
            <a:cxnSpLocks/>
          </p:cNvCxnSpPr>
          <p:nvPr/>
        </p:nvCxnSpPr>
        <p:spPr>
          <a:xfrm>
            <a:off x="7413145" y="5060854"/>
            <a:ext cx="520619" cy="0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DB5676F1-8399-786F-8CC3-69EEBB65BAB7}"/>
              </a:ext>
            </a:extLst>
          </p:cNvPr>
          <p:cNvCxnSpPr>
            <a:cxnSpLocks/>
          </p:cNvCxnSpPr>
          <p:nvPr/>
        </p:nvCxnSpPr>
        <p:spPr>
          <a:xfrm>
            <a:off x="7413145" y="5734242"/>
            <a:ext cx="484524" cy="0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Months0">
            <a:extLst>
              <a:ext uri="{FF2B5EF4-FFF2-40B4-BE49-F238E27FC236}">
                <a16:creationId xmlns:a16="http://schemas.microsoft.com/office/drawing/2014/main" id="{46B04D81-B8B9-3812-EA28-1C4410535D92}"/>
              </a:ext>
            </a:extLst>
          </p:cNvPr>
          <p:cNvSpPr txBox="1"/>
          <p:nvPr/>
        </p:nvSpPr>
        <p:spPr>
          <a:xfrm>
            <a:off x="6075101" y="2858672"/>
            <a:ext cx="2209800" cy="203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>
              <a:buNone/>
            </a:pPr>
            <a:r>
              <a:rPr lang="en-US" sz="900" b="1" spc="150" dirty="0">
                <a:solidFill>
                  <a:srgbClr val="1B6B5A"/>
                </a:solidFill>
                <a:latin typeface="Segoe UI"/>
              </a:rPr>
              <a:t>ACTION 3</a:t>
            </a:r>
          </a:p>
        </p:txBody>
      </p:sp>
      <p:sp>
        <p:nvSpPr>
          <p:cNvPr id="94" name="Months0">
            <a:extLst>
              <a:ext uri="{FF2B5EF4-FFF2-40B4-BE49-F238E27FC236}">
                <a16:creationId xmlns:a16="http://schemas.microsoft.com/office/drawing/2014/main" id="{F516869A-BED2-8761-A230-564FAC61EB72}"/>
              </a:ext>
            </a:extLst>
          </p:cNvPr>
          <p:cNvSpPr txBox="1"/>
          <p:nvPr/>
        </p:nvSpPr>
        <p:spPr>
          <a:xfrm>
            <a:off x="3450223" y="2858672"/>
            <a:ext cx="2209800" cy="203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None/>
            </a:pPr>
            <a:r>
              <a:rPr lang="en-US" sz="900" b="1" spc="151" dirty="0">
                <a:solidFill>
                  <a:srgbClr val="1B6B5A"/>
                </a:solidFill>
                <a:latin typeface="Segoe UI"/>
              </a:rPr>
              <a:t>ACTION 2</a:t>
            </a:r>
          </a:p>
        </p:txBody>
      </p:sp>
      <p:sp>
        <p:nvSpPr>
          <p:cNvPr id="95" name="Months0">
            <a:extLst>
              <a:ext uri="{FF2B5EF4-FFF2-40B4-BE49-F238E27FC236}">
                <a16:creationId xmlns:a16="http://schemas.microsoft.com/office/drawing/2014/main" id="{0C222745-6340-ACDB-8AF3-4F09018D8F2C}"/>
              </a:ext>
            </a:extLst>
          </p:cNvPr>
          <p:cNvSpPr txBox="1"/>
          <p:nvPr/>
        </p:nvSpPr>
        <p:spPr>
          <a:xfrm>
            <a:off x="987467" y="2858672"/>
            <a:ext cx="2209800" cy="203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None/>
            </a:pPr>
            <a:r>
              <a:rPr lang="en-US" sz="900" b="1" spc="151">
                <a:solidFill>
                  <a:srgbClr val="1B6B5A"/>
                </a:solidFill>
                <a:latin typeface="Segoe UI"/>
              </a:rPr>
              <a:t>ACTION 1</a:t>
            </a:r>
          </a:p>
        </p:txBody>
      </p: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3EABCEB7-94B5-A522-6083-BFB503A056FE}"/>
              </a:ext>
            </a:extLst>
          </p:cNvPr>
          <p:cNvCxnSpPr>
            <a:cxnSpLocks/>
          </p:cNvCxnSpPr>
          <p:nvPr/>
        </p:nvCxnSpPr>
        <p:spPr>
          <a:xfrm>
            <a:off x="1851952" y="2950492"/>
            <a:ext cx="1296365" cy="3420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EAD97C00-A8C8-3F11-EF53-555C7596E5FB}"/>
              </a:ext>
            </a:extLst>
          </p:cNvPr>
          <p:cNvCxnSpPr>
            <a:cxnSpLocks/>
          </p:cNvCxnSpPr>
          <p:nvPr/>
        </p:nvCxnSpPr>
        <p:spPr>
          <a:xfrm flipV="1">
            <a:off x="4316363" y="2950492"/>
            <a:ext cx="1450453" cy="3420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Badge_R3_RPA">
            <a:extLst>
              <a:ext uri="{FF2B5EF4-FFF2-40B4-BE49-F238E27FC236}">
                <a16:creationId xmlns:a16="http://schemas.microsoft.com/office/drawing/2014/main" id="{8356D27F-2018-502B-187A-7B63A2F3F0E9}"/>
              </a:ext>
            </a:extLst>
          </p:cNvPr>
          <p:cNvSpPr/>
          <p:nvPr/>
        </p:nvSpPr>
        <p:spPr>
          <a:xfrm>
            <a:off x="5979851" y="3802665"/>
            <a:ext cx="609600" cy="254000"/>
          </a:xfrm>
          <a:prstGeom prst="roundRect">
            <a:avLst>
              <a:gd name="adj" fmla="val 50000"/>
            </a:avLst>
          </a:prstGeom>
          <a:solidFill>
            <a:srgbClr val="E8F5E9"/>
          </a:solidFill>
          <a:ln>
            <a:noFill/>
          </a:ln>
        </p:spPr>
        <p:txBody>
          <a:bodyPr wrap="none" lIns="0" tIns="0" rIns="0" bIns="0" anchor="ctr"/>
          <a:lstStyle/>
          <a:p>
            <a:pPr algn="ctr">
              <a:buNone/>
            </a:pPr>
            <a:r>
              <a:rPr lang="en-US" sz="800" b="1" dirty="0">
                <a:solidFill>
                  <a:srgbClr val="2E7D32"/>
                </a:solidFill>
                <a:latin typeface="Segoe UI"/>
              </a:rPr>
              <a:t>RPA</a:t>
            </a:r>
          </a:p>
        </p:txBody>
      </p:sp>
      <p:sp>
        <p:nvSpPr>
          <p:cNvPr id="100" name="Badge_R5_AGENTIC">
            <a:extLst>
              <a:ext uri="{FF2B5EF4-FFF2-40B4-BE49-F238E27FC236}">
                <a16:creationId xmlns:a16="http://schemas.microsoft.com/office/drawing/2014/main" id="{7AE9D4B8-78E0-4A00-0F5B-5DFEEC5E9060}"/>
              </a:ext>
            </a:extLst>
          </p:cNvPr>
          <p:cNvSpPr/>
          <p:nvPr/>
        </p:nvSpPr>
        <p:spPr>
          <a:xfrm>
            <a:off x="6689781" y="3802665"/>
            <a:ext cx="914400" cy="254000"/>
          </a:xfrm>
          <a:prstGeom prst="roundRect">
            <a:avLst>
              <a:gd name="adj" fmla="val 50000"/>
            </a:avLst>
          </a:prstGeom>
          <a:solidFill>
            <a:srgbClr val="FFE0B2"/>
          </a:solidFill>
          <a:ln>
            <a:noFill/>
          </a:ln>
        </p:spPr>
        <p:txBody>
          <a:bodyPr wrap="none" lIns="0" tIns="0" rIns="0" bIns="0" anchor="ctr"/>
          <a:lstStyle/>
          <a:p>
            <a:pPr algn="ctr">
              <a:buNone/>
            </a:pPr>
            <a:r>
              <a:rPr lang="en-US" sz="800" b="1" dirty="0">
                <a:solidFill>
                  <a:srgbClr val="9E3A00"/>
                </a:solidFill>
                <a:latin typeface="Segoe UI"/>
              </a:rPr>
              <a:t>AGENTIC</a:t>
            </a:r>
          </a:p>
        </p:txBody>
      </p:sp>
      <p:sp>
        <p:nvSpPr>
          <p:cNvPr id="101" name="Badge_R3_RPA">
            <a:extLst>
              <a:ext uri="{FF2B5EF4-FFF2-40B4-BE49-F238E27FC236}">
                <a16:creationId xmlns:a16="http://schemas.microsoft.com/office/drawing/2014/main" id="{3D589732-7F72-AE7F-70B6-0E8E3B84B98F}"/>
              </a:ext>
            </a:extLst>
          </p:cNvPr>
          <p:cNvSpPr/>
          <p:nvPr/>
        </p:nvSpPr>
        <p:spPr>
          <a:xfrm>
            <a:off x="3386649" y="3835904"/>
            <a:ext cx="609600" cy="254000"/>
          </a:xfrm>
          <a:prstGeom prst="roundRect">
            <a:avLst>
              <a:gd name="adj" fmla="val 50000"/>
            </a:avLst>
          </a:prstGeom>
          <a:solidFill>
            <a:srgbClr val="E8F5E9"/>
          </a:solidFill>
          <a:ln>
            <a:noFill/>
          </a:ln>
        </p:spPr>
        <p:txBody>
          <a:bodyPr wrap="none" lIns="0" tIns="0" rIns="0" bIns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None/>
            </a:pPr>
            <a:r>
              <a:rPr lang="en-US" sz="800" b="1" dirty="0">
                <a:solidFill>
                  <a:srgbClr val="2E7D32"/>
                </a:solidFill>
                <a:latin typeface="Segoe UI"/>
              </a:rPr>
              <a:t>RPA</a:t>
            </a:r>
          </a:p>
        </p:txBody>
      </p:sp>
      <p:sp>
        <p:nvSpPr>
          <p:cNvPr id="102" name="Badge_R3_RPA">
            <a:extLst>
              <a:ext uri="{FF2B5EF4-FFF2-40B4-BE49-F238E27FC236}">
                <a16:creationId xmlns:a16="http://schemas.microsoft.com/office/drawing/2014/main" id="{8E8611DA-F719-9366-6EAE-0EF4350DC7EE}"/>
              </a:ext>
            </a:extLst>
          </p:cNvPr>
          <p:cNvSpPr/>
          <p:nvPr/>
        </p:nvSpPr>
        <p:spPr>
          <a:xfrm>
            <a:off x="987467" y="3857326"/>
            <a:ext cx="609600" cy="254000"/>
          </a:xfrm>
          <a:prstGeom prst="roundRect">
            <a:avLst>
              <a:gd name="adj" fmla="val 50000"/>
            </a:avLst>
          </a:prstGeom>
          <a:solidFill>
            <a:srgbClr val="E8F5E9"/>
          </a:solidFill>
          <a:ln>
            <a:noFill/>
          </a:ln>
        </p:spPr>
        <p:txBody>
          <a:bodyPr wrap="none" lIns="0" tIns="0" rIns="0" bIns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None/>
            </a:pPr>
            <a:r>
              <a:rPr lang="en-US" sz="800" b="1">
                <a:solidFill>
                  <a:srgbClr val="2E7D32"/>
                </a:solidFill>
                <a:latin typeface="Segoe UI"/>
              </a:rPr>
              <a:t>RPA</a:t>
            </a:r>
          </a:p>
        </p:txBody>
      </p:sp>
      <p:sp>
        <p:nvSpPr>
          <p:cNvPr id="103" name="Badge_R2_DU">
            <a:extLst>
              <a:ext uri="{FF2B5EF4-FFF2-40B4-BE49-F238E27FC236}">
                <a16:creationId xmlns:a16="http://schemas.microsoft.com/office/drawing/2014/main" id="{17CC6A6C-9439-EA66-11B5-F40EBFE2AE0B}"/>
              </a:ext>
            </a:extLst>
          </p:cNvPr>
          <p:cNvSpPr/>
          <p:nvPr/>
        </p:nvSpPr>
        <p:spPr>
          <a:xfrm>
            <a:off x="1696127" y="3857326"/>
            <a:ext cx="482600" cy="254000"/>
          </a:xfrm>
          <a:prstGeom prst="roundRect">
            <a:avLst>
              <a:gd name="adj" fmla="val 50000"/>
            </a:avLst>
          </a:prstGeom>
          <a:solidFill>
            <a:srgbClr val="E3F2FD"/>
          </a:solidFill>
          <a:ln>
            <a:noFill/>
          </a:ln>
        </p:spPr>
        <p:txBody>
          <a:bodyPr wrap="none" lIns="0" tIns="0" rIns="0" bIns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None/>
            </a:pPr>
            <a:r>
              <a:rPr lang="en-US" sz="800" b="1">
                <a:solidFill>
                  <a:srgbClr val="1565C0"/>
                </a:solidFill>
                <a:latin typeface="Segoe UI"/>
              </a:rPr>
              <a:t>SQL</a:t>
            </a:r>
          </a:p>
        </p:txBody>
      </p:sp>
      <p:sp>
        <p:nvSpPr>
          <p:cNvPr id="5" name="Badge_R5_AGENTIC">
            <a:extLst>
              <a:ext uri="{FF2B5EF4-FFF2-40B4-BE49-F238E27FC236}">
                <a16:creationId xmlns:a16="http://schemas.microsoft.com/office/drawing/2014/main" id="{45E461D1-203C-FD73-4FF1-553CED830B2B}"/>
              </a:ext>
            </a:extLst>
          </p:cNvPr>
          <p:cNvSpPr/>
          <p:nvPr/>
        </p:nvSpPr>
        <p:spPr>
          <a:xfrm>
            <a:off x="4058434" y="3835904"/>
            <a:ext cx="914400" cy="254000"/>
          </a:xfrm>
          <a:prstGeom prst="roundRect">
            <a:avLst>
              <a:gd name="adj" fmla="val 50000"/>
            </a:avLst>
          </a:prstGeom>
          <a:solidFill>
            <a:srgbClr val="FFE0B2"/>
          </a:solidFill>
          <a:ln>
            <a:noFill/>
          </a:ln>
        </p:spPr>
        <p:txBody>
          <a:bodyPr wrap="none" lIns="0" tIns="0" rIns="0" bIns="0" anchor="ctr"/>
          <a:lstStyle/>
          <a:p>
            <a:pPr algn="ctr">
              <a:buNone/>
            </a:pPr>
            <a:r>
              <a:rPr lang="en-US" sz="800" b="1" dirty="0">
                <a:solidFill>
                  <a:srgbClr val="9E3A00"/>
                </a:solidFill>
                <a:latin typeface="Segoe UI"/>
              </a:rPr>
              <a:t>AGENTIC</a:t>
            </a:r>
          </a:p>
        </p:txBody>
      </p:sp>
    </p:spTree>
    <p:extLst>
      <p:ext uri="{BB962C8B-B14F-4D97-AF65-F5344CB8AC3E}">
        <p14:creationId xmlns:p14="http://schemas.microsoft.com/office/powerpoint/2010/main" val="443368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 [1775033034580]">
  <a:themeElements>
    <a:clrScheme name="Tarpon Health">
      <a:dk1>
        <a:srgbClr val="0A3D3A"/>
      </a:dk1>
      <a:lt1>
        <a:srgbClr val="FFFFFF"/>
      </a:lt1>
      <a:dk2>
        <a:srgbClr val="3A4E4B"/>
      </a:dk2>
      <a:lt2>
        <a:srgbClr val="F4EFE6"/>
      </a:lt2>
      <a:accent1>
        <a:srgbClr val="8DC63F"/>
      </a:accent1>
      <a:accent2>
        <a:srgbClr val="0A3D3A"/>
      </a:accent2>
      <a:accent3>
        <a:srgbClr val="1B6B5A"/>
      </a:accent3>
      <a:accent4>
        <a:srgbClr val="2D7A5E"/>
      </a:accent4>
      <a:accent5>
        <a:srgbClr val="8FA6A2"/>
      </a:accent5>
      <a:accent6>
        <a:srgbClr val="F4EFE6"/>
      </a:accent6>
      <a:hlink>
        <a:srgbClr val="1B6B5A"/>
      </a:hlink>
      <a:folHlink>
        <a:srgbClr val="2D7A5E"/>
      </a:folHlink>
    </a:clrScheme>
    <a:fontScheme name="Tarpon Health Fonts">
      <a:majorFont>
        <a:latin typeface="Palatino Linotype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Segoe U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arpon Slides 2026 v9" id="{1DFC4688-DB48-0240-B086-AD3716734D82}" vid="{8F4EE226-5525-5C43-837D-B5FBA98ACD7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142</Words>
  <Application>Microsoft Macintosh PowerPoint</Application>
  <PresentationFormat>Widescreen</PresentationFormat>
  <Paragraphs>32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Palatino Linotype</vt:lpstr>
      <vt:lpstr>Segoe UI</vt:lpstr>
      <vt:lpstr>Office Theme [1775033034580]</vt:lpstr>
      <vt:lpstr>Resolving Duplicate Claim Denials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Mik Nsh</dc:creator>
  <cp:lastModifiedBy>Mik Nsh</cp:lastModifiedBy>
  <cp:revision>2</cp:revision>
  <dcterms:created xsi:type="dcterms:W3CDTF">2026-05-17T20:33:25Z</dcterms:created>
  <dcterms:modified xsi:type="dcterms:W3CDTF">2026-05-20T21:04:05Z</dcterms:modified>
</cp:coreProperties>
</file>