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8" r:id="rId5"/>
    <p:sldId id="25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83647E3-DD95-EEE1-B1E7-08CBE57E86B0}" v="110" dt="2025-02-28T22:22:56.3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814" autoAdjust="0"/>
    <p:restoredTop sz="96681" autoAdjust="0"/>
  </p:normalViewPr>
  <p:slideViewPr>
    <p:cSldViewPr snapToGrid="0">
      <p:cViewPr varScale="1">
        <p:scale>
          <a:sx n="75" d="100"/>
          <a:sy n="75" d="100"/>
        </p:scale>
        <p:origin x="68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7BCC6D-D199-41AD-A45B-C2E52DBE423B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55459-2BAD-4639-B299-88CA8EA5274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040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CCFE80-F568-C9D3-2794-CDA5582714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0A66DC-293C-5BA4-CC66-C70F034E376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EB2C84-EB49-BA12-CBD2-8920DD565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0A872B-5F43-C123-A320-52F8686FFA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36AF4-DF05-4DDF-FAE4-0D8ADB7DE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550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83449-335D-B93F-93CD-37211C363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E743C68-3D18-5D2D-713A-C24EC158EC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E2EE8F-9A99-A62C-0BC5-900216176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3697ED-A590-1243-3911-2A6661F62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84DCD6-647C-6C5C-B286-55D2CC7B5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222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76EA3F-C3DA-16CC-7311-F0D715F7C4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69DA6C-2172-50EF-4132-B87E62FE3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F4B6D7-9F5C-1905-1DBF-727996B9A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88722-5F26-C4D7-C007-D27F7CCE8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894CBE-6217-9E79-999C-B5F2413FF7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8498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39D472-C432-4FF9-80EC-3B2F9E016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71DFF2-313F-38CF-702D-253461452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8F2EE9-87FD-A73D-0A62-62192BBC9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9BB32-E995-5929-C993-27CFD7FD6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2AAAE7-4A86-F13F-2DE8-F07465E96A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27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2A3A22-81FC-58F2-84A9-E93D0541C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E599F-26FA-3362-36EF-431D57BBEA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0B076A-2884-A00C-B121-93D777D04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EE42B-E175-6012-1B9B-3FFD4EE6E7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1F3C5E-A4E5-1DFD-B678-1B79EDB6E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831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3BB465-00BB-6CA8-9E4A-DDB395FB0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CD4817-18E8-299D-2771-C68AE336C5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A05D53-1890-3977-64A7-107B0BE48E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080EDB-D0EE-CB52-5F1E-82FC5AFCF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AF824F-A162-FD7A-7A30-CB4C522BC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EF8800-7A71-9F4B-AE03-4E05512BC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883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10094-8E71-D01D-2482-D98CB625E4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B912AB-7C72-B423-E8B6-F26C38FD9A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0DA082-646E-CA13-26BF-C0F23B05D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41D412-CC71-5D3D-90DF-076F2743D4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D6EE7FA-7DC9-1A52-DAA3-3D9A55D656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154A130-DE74-03C0-2F1B-94EA622ABF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A52F22D-215F-D50B-EF04-E7C26CD09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C364C45-17D0-8273-26B2-64435B6440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8248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667D78-341C-E650-C2A0-D259026280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224FC34-21D4-A539-1223-DA2BC91704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7E749F-5C87-D16C-C026-03A9ED927F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9B2F233-89C1-B96C-FE1E-EE29D0D0F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95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5FFAF62-BD19-5D5F-55AC-2FC36100A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CA8C2C-F61D-12C5-236D-AD2433490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724C5D-30D8-3CDD-59A7-355CFAEF9B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440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D5F122-4481-FC45-3080-01459BE7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9C3526-D88C-FEFB-633C-8DF28DEA0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A2DF4D-5BD3-19FF-DC1A-88C0CEC73D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A7919D-B798-2152-B874-013896A38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8811A2-2DD3-D63E-51EA-067F16FF2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BA21A7-33CD-2B8C-455F-7807D6185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4432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1E642-23DD-AB62-3235-DC348999F6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3C69887-056D-36D8-7A88-E11A965432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8F481E-01CD-BF5D-E709-56428E2CA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A03BF1-33A7-7A0F-4AF8-3F78A0E6F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AF678-F043-1AE6-F1C5-21A7AF3569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6AF676-B124-780F-CD34-7FCFB81CE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4862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A84F39-6F53-720E-03FA-2CBC8BE23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65F207-20BB-68BE-7F02-F071CDB755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92C701-89B2-4DA5-FB3C-3AF884C72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C9A407-1ECB-4A12-A709-43B309A2A42E}" type="datetimeFigureOut">
              <a:rPr lang="en-US" smtClean="0"/>
              <a:t>3/6/2025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17CE67-0516-DB5A-CD66-4C0DCE462D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94C3D5-7346-0EB7-3334-C5EC1BE7B3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7DC8FD-E942-4932-9E63-BA00341900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880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emf"/><Relationship Id="rId13" Type="http://schemas.openxmlformats.org/officeDocument/2006/relationships/image" Target="../media/image13.emf"/><Relationship Id="rId3" Type="http://schemas.openxmlformats.org/officeDocument/2006/relationships/image" Target="../media/image3.emf"/><Relationship Id="rId7" Type="http://schemas.openxmlformats.org/officeDocument/2006/relationships/image" Target="../media/image7.emf"/><Relationship Id="rId12" Type="http://schemas.openxmlformats.org/officeDocument/2006/relationships/image" Target="../media/image12.emf"/><Relationship Id="rId17" Type="http://schemas.openxmlformats.org/officeDocument/2006/relationships/image" Target="../media/image1.png"/><Relationship Id="rId2" Type="http://schemas.openxmlformats.org/officeDocument/2006/relationships/image" Target="../media/image2.emf"/><Relationship Id="rId16" Type="http://schemas.openxmlformats.org/officeDocument/2006/relationships/image" Target="../media/image16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emf"/><Relationship Id="rId11" Type="http://schemas.openxmlformats.org/officeDocument/2006/relationships/image" Target="../media/image11.emf"/><Relationship Id="rId5" Type="http://schemas.openxmlformats.org/officeDocument/2006/relationships/image" Target="../media/image5.emf"/><Relationship Id="rId15" Type="http://schemas.openxmlformats.org/officeDocument/2006/relationships/image" Target="../media/image15.emf"/><Relationship Id="rId10" Type="http://schemas.openxmlformats.org/officeDocument/2006/relationships/image" Target="../media/image10.emf"/><Relationship Id="rId4" Type="http://schemas.openxmlformats.org/officeDocument/2006/relationships/image" Target="../media/image4.emf"/><Relationship Id="rId9" Type="http://schemas.openxmlformats.org/officeDocument/2006/relationships/image" Target="../media/image9.emf"/><Relationship Id="rId14" Type="http://schemas.openxmlformats.org/officeDocument/2006/relationships/image" Target="../media/image1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EA46FA-E79E-7B1E-B298-726142C4D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1299"/>
            <a:ext cx="10515600" cy="879475"/>
          </a:xfrm>
        </p:spPr>
        <p:txBody>
          <a:bodyPr/>
          <a:lstStyle/>
          <a:p>
            <a:r>
              <a:rPr lang="en-US" b="1" u="sng" dirty="0"/>
              <a:t>Determine if Auth Is Needed Automation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961E4C-2416-CB65-CEE5-2B66B539C2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1120773"/>
            <a:ext cx="10515600" cy="5495927"/>
          </a:xfrm>
        </p:spPr>
        <p:txBody>
          <a:bodyPr>
            <a:normAutofit fontScale="25000" lnSpcReduction="20000"/>
          </a:bodyPr>
          <a:lstStyle/>
          <a:p>
            <a:pPr marL="0" indent="0" algn="l">
              <a:buNone/>
            </a:pPr>
            <a:r>
              <a:rPr lang="en-US" sz="7200" b="1" dirty="0">
                <a:solidFill>
                  <a:srgbClr val="585858"/>
                </a:solidFill>
              </a:rPr>
              <a:t>Use case Overview:</a:t>
            </a:r>
          </a:p>
          <a:p>
            <a:pPr algn="l"/>
            <a:r>
              <a:rPr lang="en-US" sz="7200" dirty="0">
                <a:solidFill>
                  <a:srgbClr val="000000"/>
                </a:solidFill>
              </a:rPr>
              <a:t>Get procedure </a:t>
            </a:r>
            <a:r>
              <a:rPr lang="en-US" sz="7200" b="0" i="0" dirty="0">
                <a:solidFill>
                  <a:srgbClr val="000000"/>
                </a:solidFill>
                <a:effectLst/>
              </a:rPr>
              <a:t>code information from various payor websites and determine which </a:t>
            </a:r>
            <a:r>
              <a:rPr lang="en-US" sz="7200" dirty="0">
                <a:solidFill>
                  <a:srgbClr val="000000"/>
                </a:solidFill>
              </a:rPr>
              <a:t>procedure </a:t>
            </a:r>
            <a:r>
              <a:rPr lang="en-US" sz="7200" b="0" i="0" dirty="0">
                <a:solidFill>
                  <a:srgbClr val="000000"/>
                </a:solidFill>
                <a:effectLst/>
              </a:rPr>
              <a:t>codes require auth. Once this information is retrieved, it will </a:t>
            </a:r>
            <a:r>
              <a:rPr lang="en-US" sz="7200" dirty="0">
                <a:solidFill>
                  <a:srgbClr val="000000"/>
                </a:solidFill>
              </a:rPr>
              <a:t>be updated into</a:t>
            </a:r>
            <a:r>
              <a:rPr lang="en-US" sz="7200" b="0" i="0" dirty="0">
                <a:solidFill>
                  <a:srgbClr val="000000"/>
                </a:solidFill>
                <a:effectLst/>
              </a:rPr>
              <a:t> Epic ASA table for the CA team members to utilize when checking if an authorization is needed for certain procedure.</a:t>
            </a:r>
            <a:endParaRPr lang="en-US" sz="7200" b="1" i="0" dirty="0">
              <a:solidFill>
                <a:srgbClr val="585858"/>
              </a:solidFill>
              <a:effectLst/>
            </a:endParaRPr>
          </a:p>
          <a:p>
            <a:pPr marL="0" indent="0" algn="l">
              <a:buNone/>
            </a:pPr>
            <a:endParaRPr lang="en-US" sz="7200" b="1" dirty="0">
              <a:solidFill>
                <a:srgbClr val="585858"/>
              </a:solidFill>
            </a:endParaRPr>
          </a:p>
          <a:p>
            <a:pPr marL="0" indent="0" algn="l">
              <a:buNone/>
            </a:pPr>
            <a:r>
              <a:rPr lang="en-US" sz="7200" b="1" dirty="0">
                <a:solidFill>
                  <a:srgbClr val="585858"/>
                </a:solidFill>
              </a:rPr>
              <a:t>Current State: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0" dirty="0"/>
              <a:t>TF team has created Python scripts to extract CPT codes form various portals (before this it was completely manual and the ASA table was pretty much outdated)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0" dirty="0"/>
              <a:t>Extracted information needs to be separately processed payer by payer and updated into ASA master sheet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0" dirty="0"/>
              <a:t>ASA master file is then imported into EPIC manually as a bulk</a:t>
            </a:r>
          </a:p>
          <a:p>
            <a:pPr algn="l"/>
            <a:endParaRPr lang="en-US" sz="7200" dirty="0">
              <a:solidFill>
                <a:srgbClr val="585858"/>
              </a:solidFill>
            </a:endParaRPr>
          </a:p>
          <a:p>
            <a:pPr marL="0" indent="0" algn="l">
              <a:buNone/>
            </a:pPr>
            <a:r>
              <a:rPr lang="en-US" sz="7200" b="1" dirty="0">
                <a:solidFill>
                  <a:srgbClr val="585858"/>
                </a:solidFill>
              </a:rPr>
              <a:t>Future State: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0" dirty="0"/>
              <a:t>Automation Job will download PDF/documents containing Auth information form various payer portal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0" dirty="0"/>
              <a:t>Analyze data and compare it with ASA Master table download to make updates and delete as needed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en-US" sz="7200" dirty="0"/>
              <a:t>ASA master file will be then imported back to Epic on a scheduled basis</a:t>
            </a:r>
          </a:p>
          <a:p>
            <a:pPr marL="171450" indent="-171450"/>
            <a:r>
              <a:rPr lang="en-US" sz="7200" dirty="0"/>
              <a:t>Leverage UiPath Document understanding custom trained model to process and extract information form PDF documents(at a later phase)</a:t>
            </a:r>
          </a:p>
          <a:p>
            <a:pPr marL="171450" indent="-171450"/>
            <a:r>
              <a:rPr lang="en-US" sz="7200" dirty="0"/>
              <a:t>Estimated to provide an ROI of 150~200k 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endParaRPr lang="en-US" sz="5600" dirty="0"/>
          </a:p>
          <a:p>
            <a:pPr algn="l"/>
            <a:endParaRPr lang="en-US" sz="5600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D4B2859-65EA-2CAB-3966-C0EE4CD71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7191" y="100716"/>
            <a:ext cx="2492393" cy="23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4335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CFF9B49E-82FB-0A5B-06D9-28F880153BAC}"/>
              </a:ext>
            </a:extLst>
          </p:cNvPr>
          <p:cNvSpPr txBox="1"/>
          <p:nvPr/>
        </p:nvSpPr>
        <p:spPr>
          <a:xfrm>
            <a:off x="514352" y="1663750"/>
            <a:ext cx="14573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0" i="0" u="none" strike="noStrike" baseline="0" dirty="0">
                <a:solidFill>
                  <a:srgbClr val="15383B"/>
                </a:solidFill>
                <a:latin typeface="Franklin Gothic Book" panose="020B0503020102020204" pitchFamily="34" charset="0"/>
              </a:rPr>
              <a:t>UI Path bots employ python scripts to extract auth requirement info from payer websites </a:t>
            </a:r>
            <a:endParaRPr lang="en-US" sz="9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1116315-A6F9-B7D3-C1BA-76F9434019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1745873"/>
            <a:ext cx="419100" cy="4191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3599149-F9D0-4787-8906-C2E1952C9C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3175" y="1745872"/>
            <a:ext cx="447041" cy="4191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D7365CD-EF4B-6305-B8CB-345418669F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8200" y="332740"/>
            <a:ext cx="1058159" cy="73977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757319-A214-DC6F-201D-3BB55C3B879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3925" y="1839149"/>
            <a:ext cx="419100" cy="4191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FB908F-9769-DF80-D220-D1039007F2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18928" y="1859142"/>
            <a:ext cx="523240" cy="41957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1AE9E86C-7554-9386-7579-6C48CF40B2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2432" y="2749552"/>
            <a:ext cx="1082040" cy="45178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108F8C9-F127-558E-40E4-8267B08D65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78387" y="3286025"/>
            <a:ext cx="1204556" cy="90805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61B0497-E535-3F2A-8D43-1F0D16B0C3D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06470" y="4759536"/>
            <a:ext cx="1395525" cy="11100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5C3C95D-1B06-BF43-A9DB-83D56097352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374567" y="2831930"/>
            <a:ext cx="557516" cy="45178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B9D7E3B-2BEC-F5AE-E605-4A91B2A18D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32059" y="2831930"/>
            <a:ext cx="525326" cy="45178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BB9378F-7072-CE6F-4A2E-4CDBB561FB4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60748" y="2380150"/>
            <a:ext cx="570974" cy="2578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3485447-7962-7297-8321-79EAD6A782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35085" y="2584280"/>
            <a:ext cx="622300" cy="24765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CDD7850A-DBCE-B44C-DAE6-E61B087D27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01942" y="2519999"/>
            <a:ext cx="393700" cy="38735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268FECDB-344D-ABD6-A462-653FE76320B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60387" y="2397345"/>
            <a:ext cx="570974" cy="25785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AA8026F8-7BDC-9D81-73FD-EAD4BD41255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601374" y="2584280"/>
            <a:ext cx="889000" cy="24765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53C4ED6-B3CF-A29B-907E-FB97C65210E3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754006" y="2693926"/>
            <a:ext cx="649877" cy="649877"/>
          </a:xfrm>
          <a:prstGeom prst="rect">
            <a:avLst/>
          </a:prstGeom>
        </p:spPr>
      </p:pic>
      <p:sp>
        <p:nvSpPr>
          <p:cNvPr id="44" name="Arrow: Bent 43">
            <a:extLst>
              <a:ext uri="{FF2B5EF4-FFF2-40B4-BE49-F238E27FC236}">
                <a16:creationId xmlns:a16="http://schemas.microsoft.com/office/drawing/2014/main" id="{31363F6E-F0A0-1B21-CC59-13BEBB9EE16B}"/>
              </a:ext>
            </a:extLst>
          </p:cNvPr>
          <p:cNvSpPr/>
          <p:nvPr/>
        </p:nvSpPr>
        <p:spPr>
          <a:xfrm>
            <a:off x="2493426" y="618490"/>
            <a:ext cx="882869" cy="908050"/>
          </a:xfrm>
          <a:prstGeom prst="bentArrow">
            <a:avLst>
              <a:gd name="adj1" fmla="val 14931"/>
              <a:gd name="adj2" fmla="val 17808"/>
              <a:gd name="adj3" fmla="val 23561"/>
              <a:gd name="adj4" fmla="val 6317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Arrow: Bent 44">
            <a:extLst>
              <a:ext uri="{FF2B5EF4-FFF2-40B4-BE49-F238E27FC236}">
                <a16:creationId xmlns:a16="http://schemas.microsoft.com/office/drawing/2014/main" id="{739DFC4C-19B8-1305-0212-396A1AF13FFA}"/>
              </a:ext>
            </a:extLst>
          </p:cNvPr>
          <p:cNvSpPr/>
          <p:nvPr/>
        </p:nvSpPr>
        <p:spPr>
          <a:xfrm rot="5400000">
            <a:off x="4448949" y="631081"/>
            <a:ext cx="882869" cy="908050"/>
          </a:xfrm>
          <a:prstGeom prst="bentArrow">
            <a:avLst>
              <a:gd name="adj1" fmla="val 14931"/>
              <a:gd name="adj2" fmla="val 17808"/>
              <a:gd name="adj3" fmla="val 23561"/>
              <a:gd name="adj4" fmla="val 6317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6" name="Arrow: Bent 45">
            <a:extLst>
              <a:ext uri="{FF2B5EF4-FFF2-40B4-BE49-F238E27FC236}">
                <a16:creationId xmlns:a16="http://schemas.microsoft.com/office/drawing/2014/main" id="{6B0C2F26-BAF6-ECF9-D956-4F17DA3B7E16}"/>
              </a:ext>
            </a:extLst>
          </p:cNvPr>
          <p:cNvSpPr/>
          <p:nvPr/>
        </p:nvSpPr>
        <p:spPr>
          <a:xfrm rot="16200000">
            <a:off x="2725761" y="1979441"/>
            <a:ext cx="882869" cy="1457325"/>
          </a:xfrm>
          <a:prstGeom prst="bentArrow">
            <a:avLst>
              <a:gd name="adj1" fmla="val 14931"/>
              <a:gd name="adj2" fmla="val 17808"/>
              <a:gd name="adj3" fmla="val 23561"/>
              <a:gd name="adj4" fmla="val 6317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5909E8E7-7E27-C65F-6701-C4007CD49423}"/>
              </a:ext>
            </a:extLst>
          </p:cNvPr>
          <p:cNvSpPr/>
          <p:nvPr/>
        </p:nvSpPr>
        <p:spPr>
          <a:xfrm rot="5400000">
            <a:off x="4893572" y="2631276"/>
            <a:ext cx="628855" cy="290937"/>
          </a:xfrm>
          <a:prstGeom prst="rightArrow">
            <a:avLst>
              <a:gd name="adj1" fmla="val 50000"/>
              <a:gd name="adj2" fmla="val 6473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8" name="Arrow: Right 47">
            <a:extLst>
              <a:ext uri="{FF2B5EF4-FFF2-40B4-BE49-F238E27FC236}">
                <a16:creationId xmlns:a16="http://schemas.microsoft.com/office/drawing/2014/main" id="{A9D85E9B-263A-10F0-6AD4-8F92B480AE8A}"/>
              </a:ext>
            </a:extLst>
          </p:cNvPr>
          <p:cNvSpPr/>
          <p:nvPr/>
        </p:nvSpPr>
        <p:spPr>
          <a:xfrm>
            <a:off x="5668259" y="2912351"/>
            <a:ext cx="619817" cy="290937"/>
          </a:xfrm>
          <a:prstGeom prst="rightArrow">
            <a:avLst>
              <a:gd name="adj1" fmla="val 50000"/>
              <a:gd name="adj2" fmla="val 6473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7BEE4A79-382E-9929-97C9-50532E55A73B}"/>
              </a:ext>
            </a:extLst>
          </p:cNvPr>
          <p:cNvSpPr/>
          <p:nvPr/>
        </p:nvSpPr>
        <p:spPr>
          <a:xfrm>
            <a:off x="7159215" y="2927591"/>
            <a:ext cx="708667" cy="290937"/>
          </a:xfrm>
          <a:prstGeom prst="rightArrow">
            <a:avLst>
              <a:gd name="adj1" fmla="val 50000"/>
              <a:gd name="adj2" fmla="val 6473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0" name="Arrow: Right 49">
            <a:extLst>
              <a:ext uri="{FF2B5EF4-FFF2-40B4-BE49-F238E27FC236}">
                <a16:creationId xmlns:a16="http://schemas.microsoft.com/office/drawing/2014/main" id="{31AEB96F-66C5-998A-767D-43B45521A811}"/>
              </a:ext>
            </a:extLst>
          </p:cNvPr>
          <p:cNvSpPr/>
          <p:nvPr/>
        </p:nvSpPr>
        <p:spPr>
          <a:xfrm>
            <a:off x="8966575" y="2904731"/>
            <a:ext cx="649877" cy="290937"/>
          </a:xfrm>
          <a:prstGeom prst="rightArrow">
            <a:avLst>
              <a:gd name="adj1" fmla="val 50000"/>
              <a:gd name="adj2" fmla="val 6473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2" name="Arrow: Right 51">
            <a:extLst>
              <a:ext uri="{FF2B5EF4-FFF2-40B4-BE49-F238E27FC236}">
                <a16:creationId xmlns:a16="http://schemas.microsoft.com/office/drawing/2014/main" id="{E1BD17BF-500B-AD37-AE19-B18D055358BF}"/>
              </a:ext>
            </a:extLst>
          </p:cNvPr>
          <p:cNvSpPr/>
          <p:nvPr/>
        </p:nvSpPr>
        <p:spPr>
          <a:xfrm rot="16200000">
            <a:off x="4990891" y="4293855"/>
            <a:ext cx="451780" cy="290937"/>
          </a:xfrm>
          <a:prstGeom prst="rightArrow">
            <a:avLst>
              <a:gd name="adj1" fmla="val 50000"/>
              <a:gd name="adj2" fmla="val 64732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13EAB9EB-3659-BBB7-D266-064C9039D496}"/>
              </a:ext>
            </a:extLst>
          </p:cNvPr>
          <p:cNvSpPr txBox="1"/>
          <p:nvPr/>
        </p:nvSpPr>
        <p:spPr>
          <a:xfrm>
            <a:off x="7867882" y="3286421"/>
            <a:ext cx="120455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0" i="0" u="none" strike="noStrike" baseline="0" dirty="0">
                <a:solidFill>
                  <a:srgbClr val="000000"/>
                </a:solidFill>
                <a:latin typeface="Franklin Gothic Book" panose="020B0503020102020204" pitchFamily="34" charset="0"/>
              </a:rPr>
              <a:t>Excel file imported to  Epic ASA Table </a:t>
            </a:r>
            <a:endParaRPr lang="en-US" sz="1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AECF4A60-4D08-1282-A2F3-DEA16204BD82}"/>
              </a:ext>
            </a:extLst>
          </p:cNvPr>
          <p:cNvSpPr txBox="1"/>
          <p:nvPr/>
        </p:nvSpPr>
        <p:spPr>
          <a:xfrm>
            <a:off x="6138048" y="3301629"/>
            <a:ext cx="1166099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900" b="0" i="0" u="none" strike="noStrike" baseline="0" dirty="0">
                <a:solidFill>
                  <a:srgbClr val="15383B"/>
                </a:solidFill>
                <a:latin typeface="Franklin Gothic Book" panose="020B0503020102020204" pitchFamily="34" charset="0"/>
              </a:rPr>
              <a:t>Excel file produced with desired adds/deletes/edits after comparing with ASA table data</a:t>
            </a:r>
            <a:endParaRPr lang="en-US" sz="900" dirty="0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D6F1AFD-2531-FB40-E8FA-46F2FA7899B1}"/>
              </a:ext>
            </a:extLst>
          </p:cNvPr>
          <p:cNvSpPr txBox="1"/>
          <p:nvPr/>
        </p:nvSpPr>
        <p:spPr>
          <a:xfrm>
            <a:off x="232044" y="13046"/>
            <a:ext cx="543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/>
              <a:t>“Determine if Auth Is Needed” Automation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B2F506-22DC-6016-47B4-FD334ABE25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3040" y="1539926"/>
            <a:ext cx="447041" cy="41910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10E8DC8-8B6C-5672-5409-4C724EBA2FB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86658" y="1663493"/>
            <a:ext cx="523240" cy="419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9DE5591-1875-E040-32BC-E5FE84C7D5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55766" y="2095979"/>
            <a:ext cx="523240" cy="419579"/>
          </a:xfrm>
          <a:prstGeom prst="rect">
            <a:avLst/>
          </a:prstGeom>
        </p:spPr>
      </p:pic>
      <p:sp>
        <p:nvSpPr>
          <p:cNvPr id="5" name="Arrow: Bent 4">
            <a:extLst>
              <a:ext uri="{FF2B5EF4-FFF2-40B4-BE49-F238E27FC236}">
                <a16:creationId xmlns:a16="http://schemas.microsoft.com/office/drawing/2014/main" id="{A762DEC2-FCDD-B75C-3265-368705E1F9AC}"/>
              </a:ext>
            </a:extLst>
          </p:cNvPr>
          <p:cNvSpPr/>
          <p:nvPr/>
        </p:nvSpPr>
        <p:spPr>
          <a:xfrm rot="5400000">
            <a:off x="6060474" y="1964582"/>
            <a:ext cx="738708" cy="835969"/>
          </a:xfrm>
          <a:prstGeom prst="bentArrow">
            <a:avLst>
              <a:gd name="adj1" fmla="val 14931"/>
              <a:gd name="adj2" fmla="val 17808"/>
              <a:gd name="adj3" fmla="val 23561"/>
              <a:gd name="adj4" fmla="val 6317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E484D30-F9AF-86E6-B2C3-E70B82C3D8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4604" y="1076547"/>
            <a:ext cx="523240" cy="41957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A1AFA9B-40E5-B508-A945-104FABCC0FA8}"/>
              </a:ext>
            </a:extLst>
          </p:cNvPr>
          <p:cNvSpPr txBox="1"/>
          <p:nvPr/>
        </p:nvSpPr>
        <p:spPr>
          <a:xfrm>
            <a:off x="6982426" y="655223"/>
            <a:ext cx="1166099" cy="7848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900" dirty="0">
                <a:latin typeface="Franklin Gothic Book"/>
              </a:rPr>
              <a:t>Configuration file </a:t>
            </a:r>
          </a:p>
          <a:p>
            <a:pPr algn="ctr"/>
            <a:r>
              <a:rPr lang="en-US" sz="900" dirty="0">
                <a:latin typeface="Franklin Gothic Book"/>
              </a:rPr>
              <a:t>With payer/plan details for processing against ASA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A4CE7FD-BD3B-822D-7587-F2B6BFCA08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4291" y="1684089"/>
            <a:ext cx="419100" cy="419100"/>
          </a:xfrm>
          <a:prstGeom prst="rect">
            <a:avLst/>
          </a:prstGeom>
        </p:spPr>
      </p:pic>
      <p:sp>
        <p:nvSpPr>
          <p:cNvPr id="12" name="Arrow: Bent 11">
            <a:extLst>
              <a:ext uri="{FF2B5EF4-FFF2-40B4-BE49-F238E27FC236}">
                <a16:creationId xmlns:a16="http://schemas.microsoft.com/office/drawing/2014/main" id="{E40FD5FD-64B0-2E34-3F8C-E833EB62D5C8}"/>
              </a:ext>
            </a:extLst>
          </p:cNvPr>
          <p:cNvSpPr/>
          <p:nvPr/>
        </p:nvSpPr>
        <p:spPr>
          <a:xfrm rot="5400000" flipV="1">
            <a:off x="6328203" y="1461902"/>
            <a:ext cx="615141" cy="564462"/>
          </a:xfrm>
          <a:prstGeom prst="bentArrow">
            <a:avLst>
              <a:gd name="adj1" fmla="val 14931"/>
              <a:gd name="adj2" fmla="val 17808"/>
              <a:gd name="adj3" fmla="val 23561"/>
              <a:gd name="adj4" fmla="val 63170"/>
            </a:avLst>
          </a:prstGeom>
          <a:solidFill>
            <a:schemeClr val="bg1">
              <a:lumMod val="8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FA08D3-4C24-5432-6D3C-31B2016B2CE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427191" y="100716"/>
            <a:ext cx="2492393" cy="232024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57620847-E615-C720-6AEB-C009B873DF6C}"/>
              </a:ext>
            </a:extLst>
          </p:cNvPr>
          <p:cNvSpPr txBox="1"/>
          <p:nvPr/>
        </p:nvSpPr>
        <p:spPr>
          <a:xfrm>
            <a:off x="5171541" y="1124906"/>
            <a:ext cx="1166099" cy="5078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US" sz="900" dirty="0">
                <a:latin typeface="Franklin Gothic Book"/>
              </a:rPr>
              <a:t>Multiple excel files transformation and preprocessing </a:t>
            </a:r>
          </a:p>
        </p:txBody>
      </p:sp>
    </p:spTree>
    <p:extLst>
      <p:ext uri="{BB962C8B-B14F-4D97-AF65-F5344CB8AC3E}">
        <p14:creationId xmlns:p14="http://schemas.microsoft.com/office/powerpoint/2010/main" val="3413723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89ba6c2-9c98-43d6-8de4-17d7609b0648">
      <Terms xmlns="http://schemas.microsoft.com/office/infopath/2007/PartnerControls"/>
    </lcf76f155ced4ddcb4097134ff3c332f>
    <TaxCatchAll xmlns="15ce5316-e1b4-41bf-b3f4-29829e1baa6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4DEFD8C3C6EA54B84D9D39826B93BAF" ma:contentTypeVersion="14" ma:contentTypeDescription="Create a new document." ma:contentTypeScope="" ma:versionID="aa70e2e099b9133dafb2dbca50ac7825">
  <xsd:schema xmlns:xsd="http://www.w3.org/2001/XMLSchema" xmlns:xs="http://www.w3.org/2001/XMLSchema" xmlns:p="http://schemas.microsoft.com/office/2006/metadata/properties" xmlns:ns2="689ba6c2-9c98-43d6-8de4-17d7609b0648" xmlns:ns3="15ce5316-e1b4-41bf-b3f4-29829e1baa65" targetNamespace="http://schemas.microsoft.com/office/2006/metadata/properties" ma:root="true" ma:fieldsID="69a563b59c629bd790a942020f754f56" ns2:_="" ns3:_="">
    <xsd:import namespace="689ba6c2-9c98-43d6-8de4-17d7609b0648"/>
    <xsd:import namespace="15ce5316-e1b4-41bf-b3f4-29829e1baa6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ba6c2-9c98-43d6-8de4-17d7609b06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1b5f8a93-2092-4725-91b1-38453ca3cc3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5ce5316-e1b4-41bf-b3f4-29829e1baa65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130971c6-4298-4563-8c92-a8d441e4cbab}" ma:internalName="TaxCatchAll" ma:showField="CatchAllData" ma:web="15ce5316-e1b4-41bf-b3f4-29829e1baa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E2F1E0D-F494-402B-8F07-89597E7BC1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19472E-8A8E-4EF3-9B84-36CADBFFDFFE}">
  <ds:schemaRefs>
    <ds:schemaRef ds:uri="http://schemas.microsoft.com/office/2006/metadata/properties"/>
    <ds:schemaRef ds:uri="http://schemas.microsoft.com/office/infopath/2007/PartnerControls"/>
    <ds:schemaRef ds:uri="689ba6c2-9c98-43d6-8de4-17d7609b0648"/>
    <ds:schemaRef ds:uri="15ce5316-e1b4-41bf-b3f4-29829e1baa65"/>
  </ds:schemaRefs>
</ds:datastoreItem>
</file>

<file path=customXml/itemProps3.xml><?xml version="1.0" encoding="utf-8"?>
<ds:datastoreItem xmlns:ds="http://schemas.openxmlformats.org/officeDocument/2006/customXml" ds:itemID="{8AA90FA5-235A-4B80-8800-8E59233E1E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9ba6c2-9c98-43d6-8de4-17d7609b0648"/>
    <ds:schemaRef ds:uri="15ce5316-e1b4-41bf-b3f4-29829e1baa6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TM02900743[[fn=Organic]]</Template>
  <TotalTime>802</TotalTime>
  <Words>256</Words>
  <Application>Microsoft Office PowerPoint</Application>
  <PresentationFormat>Widescreen</PresentationFormat>
  <Paragraphs>23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Franklin Gothic Book</vt:lpstr>
      <vt:lpstr>Office Theme</vt:lpstr>
      <vt:lpstr>Determine if Auth Is Needed Automation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Kypros, James</dc:creator>
  <cp:lastModifiedBy>Kurian, Jaco</cp:lastModifiedBy>
  <cp:revision>55</cp:revision>
  <dcterms:created xsi:type="dcterms:W3CDTF">2025-02-28T21:14:15Z</dcterms:created>
  <dcterms:modified xsi:type="dcterms:W3CDTF">2025-03-06T19:44:48Z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0x01010024DEFD8C3C6EA54B84D9D39826B93BAF</vt:lpwstr>
  </property>
  <property fmtid="{D5CDD505-2E9C-101B-9397-08002B2CF9AE}" pid="3" name="MediaServiceImageTags">
    <vt:lpwstr/>
  </property>
</Properties>
</file>