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sldIdLst>
    <p:sldId id="259" r:id="rId5"/>
    <p:sldId id="1861" r:id="rId6"/>
    <p:sldId id="1857" r:id="rId7"/>
    <p:sldId id="1858" r:id="rId8"/>
    <p:sldId id="1855" r:id="rId9"/>
    <p:sldId id="1859" r:id="rId10"/>
    <p:sldId id="1856" r:id="rId11"/>
    <p:sldId id="288" r:id="rId12"/>
    <p:sldId id="269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06930D-9272-D2E9-43B4-51A24BA5FAE9}" name="Billy Trujillo" initials="BT" userId="S::billyt@atl.triageconsulting.com::cefeb32b-658d-426a-b1ab-69fb5e5970cb" providerId="AD"/>
  <p188:author id="{A552AE84-7A09-15E8-65BC-A9DFC57DE45F}" name="kwbarnes@partners.org" initials="kw" userId="S::urn:spo:guest#kwbarnes@partners.org::" providerId="AD"/>
  <p188:author id="{7E536AA6-B962-F543-67AD-A664E310BCDC}" name="Lynne Hildreth" initials="LH" userId="S::lynne.hildreth@cloudmed.com::4fae9e5e-7002-44b9-a4bf-646c522409b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Adam, Nicole M." initials="MNM" lastIdx="1" clrIdx="0">
    <p:extLst>
      <p:ext uri="{19B8F6BF-5375-455C-9EA6-DF929625EA0E}">
        <p15:presenceInfo xmlns:p15="http://schemas.microsoft.com/office/powerpoint/2012/main" userId="S::nmcadam@partners.org::a4351176-233b-4859-82e4-0726277149b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18" autoAdjust="0"/>
    <p:restoredTop sz="94694"/>
  </p:normalViewPr>
  <p:slideViewPr>
    <p:cSldViewPr snapToGrid="0" snapToObjects="1">
      <p:cViewPr varScale="1">
        <p:scale>
          <a:sx n="70" d="100"/>
          <a:sy n="70" d="100"/>
        </p:scale>
        <p:origin x="64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F373A8-F786-4037-92DE-AB5D0B818E6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1726E4-7BF3-4D07-AA3C-C7BE32728582}" type="pres">
      <dgm:prSet presAssocID="{A5F373A8-F786-4037-92DE-AB5D0B818E66}" presName="Name0" presStyleCnt="0">
        <dgm:presLayoutVars>
          <dgm:dir/>
          <dgm:resizeHandles val="exact"/>
        </dgm:presLayoutVars>
      </dgm:prSet>
      <dgm:spPr/>
    </dgm:pt>
  </dgm:ptLst>
  <dgm:cxnLst>
    <dgm:cxn modelId="{5B9827D4-BD02-4669-8D74-E07D03145C17}" type="presOf" srcId="{A5F373A8-F786-4037-92DE-AB5D0B818E66}" destId="{8F1726E4-7BF3-4D07-AA3C-C7BE32728582}" srcOrd="0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F373A8-F786-4037-92DE-AB5D0B818E6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1726E4-7BF3-4D07-AA3C-C7BE32728582}" type="pres">
      <dgm:prSet presAssocID="{A5F373A8-F786-4037-92DE-AB5D0B818E66}" presName="Name0" presStyleCnt="0">
        <dgm:presLayoutVars>
          <dgm:dir/>
          <dgm:resizeHandles val="exact"/>
        </dgm:presLayoutVars>
      </dgm:prSet>
      <dgm:spPr/>
    </dgm:pt>
  </dgm:ptLst>
  <dgm:cxnLst>
    <dgm:cxn modelId="{5B9827D4-BD02-4669-8D74-E07D03145C17}" type="presOf" srcId="{A5F373A8-F786-4037-92DE-AB5D0B818E66}" destId="{8F1726E4-7BF3-4D07-AA3C-C7BE32728582}" srcOrd="0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F373A8-F786-4037-92DE-AB5D0B818E6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DFCA40-5209-48BB-9F88-FE2183DC4990}">
      <dgm:prSet phldrT="[Text]" custT="1"/>
      <dgm:spPr/>
      <dgm:t>
        <a:bodyPr/>
        <a:lstStyle/>
        <a:p>
          <a:r>
            <a:rPr lang="en-US" sz="1200" b="1" dirty="0"/>
            <a:t>Application Interfaces</a:t>
          </a:r>
        </a:p>
      </dgm:t>
    </dgm:pt>
    <dgm:pt modelId="{F37DBDCB-52A6-4365-AA62-342E1CE8DF6F}" type="parTrans" cxnId="{663E6341-0484-4BB8-A283-74FA19C2CDE5}">
      <dgm:prSet/>
      <dgm:spPr/>
      <dgm:t>
        <a:bodyPr/>
        <a:lstStyle/>
        <a:p>
          <a:endParaRPr lang="en-US"/>
        </a:p>
      </dgm:t>
    </dgm:pt>
    <dgm:pt modelId="{C1D57870-D753-4148-B0C6-A9C7F52CF52F}" type="sibTrans" cxnId="{663E6341-0484-4BB8-A283-74FA19C2CDE5}">
      <dgm:prSet/>
      <dgm:spPr/>
      <dgm:t>
        <a:bodyPr/>
        <a:lstStyle/>
        <a:p>
          <a:endParaRPr lang="en-US"/>
        </a:p>
      </dgm:t>
    </dgm:pt>
    <dgm:pt modelId="{E8C82F4D-92B5-4A13-B9E1-B3A76960263F}">
      <dgm:prSet phldrT="[Text]" custT="1"/>
      <dgm:spPr/>
      <dgm:t>
        <a:bodyPr/>
        <a:lstStyle/>
        <a:p>
          <a:r>
            <a:rPr lang="en-US" sz="1200" dirty="0"/>
            <a:t>Blue Prism</a:t>
          </a:r>
        </a:p>
      </dgm:t>
    </dgm:pt>
    <dgm:pt modelId="{92CFB50D-712E-414F-A9CD-EA7803603FF8}" type="parTrans" cxnId="{8379EA7D-3B6A-4FA0-86ED-CA00275FE17C}">
      <dgm:prSet/>
      <dgm:spPr/>
      <dgm:t>
        <a:bodyPr/>
        <a:lstStyle/>
        <a:p>
          <a:endParaRPr lang="en-US"/>
        </a:p>
      </dgm:t>
    </dgm:pt>
    <dgm:pt modelId="{52683716-3127-4E54-BDBC-4D450513C723}" type="sibTrans" cxnId="{8379EA7D-3B6A-4FA0-86ED-CA00275FE17C}">
      <dgm:prSet/>
      <dgm:spPr/>
      <dgm:t>
        <a:bodyPr/>
        <a:lstStyle/>
        <a:p>
          <a:endParaRPr lang="en-US"/>
        </a:p>
      </dgm:t>
    </dgm:pt>
    <dgm:pt modelId="{FF1A95D8-7544-420D-9312-156F919EF60B}">
      <dgm:prSet phldrT="[Text]" custT="1"/>
      <dgm:spPr/>
      <dgm:t>
        <a:bodyPr/>
        <a:lstStyle/>
        <a:p>
          <a:r>
            <a:rPr lang="en-US" sz="1200" dirty="0"/>
            <a:t>MS Office</a:t>
          </a:r>
        </a:p>
      </dgm:t>
    </dgm:pt>
    <dgm:pt modelId="{3EA129D8-4A1E-4575-83C8-9F45D086E4C1}" type="parTrans" cxnId="{ADDCC574-D7C6-4CAD-BFF5-E01F32674A96}">
      <dgm:prSet/>
      <dgm:spPr/>
      <dgm:t>
        <a:bodyPr/>
        <a:lstStyle/>
        <a:p>
          <a:endParaRPr lang="en-US"/>
        </a:p>
      </dgm:t>
    </dgm:pt>
    <dgm:pt modelId="{9007752E-5FBC-46B1-A18D-8B7BAF23DF8B}" type="sibTrans" cxnId="{ADDCC574-D7C6-4CAD-BFF5-E01F32674A96}">
      <dgm:prSet/>
      <dgm:spPr/>
      <dgm:t>
        <a:bodyPr/>
        <a:lstStyle/>
        <a:p>
          <a:endParaRPr lang="en-US"/>
        </a:p>
      </dgm:t>
    </dgm:pt>
    <dgm:pt modelId="{C04FD5DF-FF98-4551-BC2C-A966FC995460}">
      <dgm:prSet phldrT="[Text]" custT="1"/>
      <dgm:spPr/>
      <dgm:t>
        <a:bodyPr/>
        <a:lstStyle/>
        <a:p>
          <a:r>
            <a:rPr lang="en-US" sz="1200" dirty="0"/>
            <a:t>Epic</a:t>
          </a:r>
        </a:p>
      </dgm:t>
    </dgm:pt>
    <dgm:pt modelId="{F1E6EA00-7F66-488B-A042-FCD1E96D54F9}" type="parTrans" cxnId="{9BFF79CF-60C0-4527-B962-750BD7FA0135}">
      <dgm:prSet/>
      <dgm:spPr/>
      <dgm:t>
        <a:bodyPr/>
        <a:lstStyle/>
        <a:p>
          <a:endParaRPr lang="en-US"/>
        </a:p>
      </dgm:t>
    </dgm:pt>
    <dgm:pt modelId="{DC3A393E-DA87-4666-8650-AE1105E38BBD}" type="sibTrans" cxnId="{9BFF79CF-60C0-4527-B962-750BD7FA0135}">
      <dgm:prSet/>
      <dgm:spPr/>
      <dgm:t>
        <a:bodyPr/>
        <a:lstStyle/>
        <a:p>
          <a:endParaRPr lang="en-US"/>
        </a:p>
      </dgm:t>
    </dgm:pt>
    <dgm:pt modelId="{7EAA1CDB-EFB2-403D-97B7-3C6388DE9E2E}">
      <dgm:prSet phldrT="[Text]" custT="1"/>
      <dgm:spPr/>
      <dgm:t>
        <a:bodyPr/>
        <a:lstStyle/>
        <a:p>
          <a:r>
            <a:rPr lang="en-US" sz="1200" dirty="0"/>
            <a:t>Payor Websites HPHC, MGBHP, and BCBS</a:t>
          </a:r>
        </a:p>
      </dgm:t>
    </dgm:pt>
    <dgm:pt modelId="{196FEF40-2A0D-4449-AE4A-5D43A888DB53}" type="parTrans" cxnId="{13920EA8-BCAF-4F7B-A3C7-6406DC7F009A}">
      <dgm:prSet/>
      <dgm:spPr/>
      <dgm:t>
        <a:bodyPr/>
        <a:lstStyle/>
        <a:p>
          <a:endParaRPr lang="en-US"/>
        </a:p>
      </dgm:t>
    </dgm:pt>
    <dgm:pt modelId="{25E1B818-DD2F-4402-8DE3-EB759D303E39}" type="sibTrans" cxnId="{13920EA8-BCAF-4F7B-A3C7-6406DC7F009A}">
      <dgm:prSet/>
      <dgm:spPr/>
      <dgm:t>
        <a:bodyPr/>
        <a:lstStyle/>
        <a:p>
          <a:endParaRPr lang="en-US"/>
        </a:p>
      </dgm:t>
    </dgm:pt>
    <dgm:pt modelId="{8F1726E4-7BF3-4D07-AA3C-C7BE32728582}" type="pres">
      <dgm:prSet presAssocID="{A5F373A8-F786-4037-92DE-AB5D0B818E66}" presName="Name0" presStyleCnt="0">
        <dgm:presLayoutVars>
          <dgm:dir/>
          <dgm:resizeHandles val="exact"/>
        </dgm:presLayoutVars>
      </dgm:prSet>
      <dgm:spPr/>
    </dgm:pt>
    <dgm:pt modelId="{FA3C0DE4-49F7-449C-B133-248296FA4E24}" type="pres">
      <dgm:prSet presAssocID="{8EDFCA40-5209-48BB-9F88-FE2183DC4990}" presName="composite" presStyleCnt="0"/>
      <dgm:spPr/>
    </dgm:pt>
    <dgm:pt modelId="{ABF28C25-0FBF-46C8-B750-0B2851D1396B}" type="pres">
      <dgm:prSet presAssocID="{8EDFCA40-5209-48BB-9F88-FE2183DC4990}" presName="rect1" presStyleLbl="trAlignAcc1" presStyleIdx="0" presStyleCnt="1" custScaleX="200224" custScaleY="157593" custLinFactNeighborX="14128" custLinFactNeighborY="-37172">
        <dgm:presLayoutVars>
          <dgm:bulletEnabled val="1"/>
        </dgm:presLayoutVars>
      </dgm:prSet>
      <dgm:spPr/>
    </dgm:pt>
    <dgm:pt modelId="{51C5AB30-8F04-4F38-83E5-78BCF15C69DC}" type="pres">
      <dgm:prSet presAssocID="{8EDFCA40-5209-48BB-9F88-FE2183DC4990}" presName="rect2" presStyleLbl="fgImgPlace1" presStyleIdx="0" presStyleCnt="1" custScaleX="89637" custScaleY="83322" custLinFactX="-100000" custLinFactNeighborX="-115845" custLinFactNeighborY="1351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</dgm:ptLst>
  <dgm:cxnLst>
    <dgm:cxn modelId="{C3EF0A60-CDDB-402F-8A81-0D0FAE67A6FF}" type="presOf" srcId="{E8C82F4D-92B5-4A13-B9E1-B3A76960263F}" destId="{ABF28C25-0FBF-46C8-B750-0B2851D1396B}" srcOrd="0" destOrd="1" presId="urn:microsoft.com/office/officeart/2008/layout/PictureStrips"/>
    <dgm:cxn modelId="{663E6341-0484-4BB8-A283-74FA19C2CDE5}" srcId="{A5F373A8-F786-4037-92DE-AB5D0B818E66}" destId="{8EDFCA40-5209-48BB-9F88-FE2183DC4990}" srcOrd="0" destOrd="0" parTransId="{F37DBDCB-52A6-4365-AA62-342E1CE8DF6F}" sibTransId="{C1D57870-D753-4148-B0C6-A9C7F52CF52F}"/>
    <dgm:cxn modelId="{ADDCC574-D7C6-4CAD-BFF5-E01F32674A96}" srcId="{8EDFCA40-5209-48BB-9F88-FE2183DC4990}" destId="{FF1A95D8-7544-420D-9312-156F919EF60B}" srcOrd="1" destOrd="0" parTransId="{3EA129D8-4A1E-4575-83C8-9F45D086E4C1}" sibTransId="{9007752E-5FBC-46B1-A18D-8B7BAF23DF8B}"/>
    <dgm:cxn modelId="{8379EA7D-3B6A-4FA0-86ED-CA00275FE17C}" srcId="{8EDFCA40-5209-48BB-9F88-FE2183DC4990}" destId="{E8C82F4D-92B5-4A13-B9E1-B3A76960263F}" srcOrd="0" destOrd="0" parTransId="{92CFB50D-712E-414F-A9CD-EA7803603FF8}" sibTransId="{52683716-3127-4E54-BDBC-4D450513C723}"/>
    <dgm:cxn modelId="{13920EA8-BCAF-4F7B-A3C7-6406DC7F009A}" srcId="{8EDFCA40-5209-48BB-9F88-FE2183DC4990}" destId="{7EAA1CDB-EFB2-403D-97B7-3C6388DE9E2E}" srcOrd="3" destOrd="0" parTransId="{196FEF40-2A0D-4449-AE4A-5D43A888DB53}" sibTransId="{25E1B818-DD2F-4402-8DE3-EB759D303E39}"/>
    <dgm:cxn modelId="{4A7E5DAA-74E8-47B9-ACC7-5A86C8A3E6BE}" type="presOf" srcId="{FF1A95D8-7544-420D-9312-156F919EF60B}" destId="{ABF28C25-0FBF-46C8-B750-0B2851D1396B}" srcOrd="0" destOrd="2" presId="urn:microsoft.com/office/officeart/2008/layout/PictureStrips"/>
    <dgm:cxn modelId="{7825F2AC-53E9-43EF-BDAD-257A9502CDCD}" type="presOf" srcId="{8EDFCA40-5209-48BB-9F88-FE2183DC4990}" destId="{ABF28C25-0FBF-46C8-B750-0B2851D1396B}" srcOrd="0" destOrd="0" presId="urn:microsoft.com/office/officeart/2008/layout/PictureStrips"/>
    <dgm:cxn modelId="{2C5E12B9-0C9E-4062-9FE5-136CC157456F}" type="presOf" srcId="{C04FD5DF-FF98-4551-BC2C-A966FC995460}" destId="{ABF28C25-0FBF-46C8-B750-0B2851D1396B}" srcOrd="0" destOrd="3" presId="urn:microsoft.com/office/officeart/2008/layout/PictureStrips"/>
    <dgm:cxn modelId="{DF34DECD-51A4-47B5-BF27-FF59838BF5FD}" type="presOf" srcId="{7EAA1CDB-EFB2-403D-97B7-3C6388DE9E2E}" destId="{ABF28C25-0FBF-46C8-B750-0B2851D1396B}" srcOrd="0" destOrd="4" presId="urn:microsoft.com/office/officeart/2008/layout/PictureStrips"/>
    <dgm:cxn modelId="{9BFF79CF-60C0-4527-B962-750BD7FA0135}" srcId="{8EDFCA40-5209-48BB-9F88-FE2183DC4990}" destId="{C04FD5DF-FF98-4551-BC2C-A966FC995460}" srcOrd="2" destOrd="0" parTransId="{F1E6EA00-7F66-488B-A042-FCD1E96D54F9}" sibTransId="{DC3A393E-DA87-4666-8650-AE1105E38BBD}"/>
    <dgm:cxn modelId="{5B9827D4-BD02-4669-8D74-E07D03145C17}" type="presOf" srcId="{A5F373A8-F786-4037-92DE-AB5D0B818E66}" destId="{8F1726E4-7BF3-4D07-AA3C-C7BE32728582}" srcOrd="0" destOrd="0" presId="urn:microsoft.com/office/officeart/2008/layout/PictureStrips"/>
    <dgm:cxn modelId="{E36236E9-C111-4E4E-A233-7AF3DAAE09AD}" type="presParOf" srcId="{8F1726E4-7BF3-4D07-AA3C-C7BE32728582}" destId="{FA3C0DE4-49F7-449C-B133-248296FA4E24}" srcOrd="0" destOrd="0" presId="urn:microsoft.com/office/officeart/2008/layout/PictureStrips"/>
    <dgm:cxn modelId="{342116FE-009D-472C-8BCB-11D3004848BC}" type="presParOf" srcId="{FA3C0DE4-49F7-449C-B133-248296FA4E24}" destId="{ABF28C25-0FBF-46C8-B750-0B2851D1396B}" srcOrd="0" destOrd="0" presId="urn:microsoft.com/office/officeart/2008/layout/PictureStrips"/>
    <dgm:cxn modelId="{C21B6E07-B3C0-4446-B399-B6BFCE34E843}" type="presParOf" srcId="{FA3C0DE4-49F7-449C-B133-248296FA4E24}" destId="{51C5AB30-8F04-4F38-83E5-78BCF15C69D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F373A8-F786-4037-92DE-AB5D0B818E6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DFCA40-5209-48BB-9F88-FE2183DC4990}">
      <dgm:prSet phldrT="[Text]" custT="1"/>
      <dgm:spPr/>
      <dgm:t>
        <a:bodyPr/>
        <a:lstStyle/>
        <a:p>
          <a:r>
            <a:rPr lang="en-US" sz="1200" b="1" dirty="0"/>
            <a:t>Application Interfaces</a:t>
          </a:r>
        </a:p>
      </dgm:t>
    </dgm:pt>
    <dgm:pt modelId="{F37DBDCB-52A6-4365-AA62-342E1CE8DF6F}" type="parTrans" cxnId="{663E6341-0484-4BB8-A283-74FA19C2CDE5}">
      <dgm:prSet/>
      <dgm:spPr/>
      <dgm:t>
        <a:bodyPr/>
        <a:lstStyle/>
        <a:p>
          <a:endParaRPr lang="en-US"/>
        </a:p>
      </dgm:t>
    </dgm:pt>
    <dgm:pt modelId="{C1D57870-D753-4148-B0C6-A9C7F52CF52F}" type="sibTrans" cxnId="{663E6341-0484-4BB8-A283-74FA19C2CDE5}">
      <dgm:prSet/>
      <dgm:spPr/>
      <dgm:t>
        <a:bodyPr/>
        <a:lstStyle/>
        <a:p>
          <a:endParaRPr lang="en-US"/>
        </a:p>
      </dgm:t>
    </dgm:pt>
    <dgm:pt modelId="{E8C82F4D-92B5-4A13-B9E1-B3A76960263F}">
      <dgm:prSet phldrT="[Text]" custT="1"/>
      <dgm:spPr/>
      <dgm:t>
        <a:bodyPr/>
        <a:lstStyle/>
        <a:p>
          <a:r>
            <a:rPr lang="en-US" sz="1200" dirty="0"/>
            <a:t>Blue Prism</a:t>
          </a:r>
        </a:p>
      </dgm:t>
    </dgm:pt>
    <dgm:pt modelId="{92CFB50D-712E-414F-A9CD-EA7803603FF8}" type="parTrans" cxnId="{8379EA7D-3B6A-4FA0-86ED-CA00275FE17C}">
      <dgm:prSet/>
      <dgm:spPr/>
      <dgm:t>
        <a:bodyPr/>
        <a:lstStyle/>
        <a:p>
          <a:endParaRPr lang="en-US"/>
        </a:p>
      </dgm:t>
    </dgm:pt>
    <dgm:pt modelId="{52683716-3127-4E54-BDBC-4D450513C723}" type="sibTrans" cxnId="{8379EA7D-3B6A-4FA0-86ED-CA00275FE17C}">
      <dgm:prSet/>
      <dgm:spPr/>
      <dgm:t>
        <a:bodyPr/>
        <a:lstStyle/>
        <a:p>
          <a:endParaRPr lang="en-US"/>
        </a:p>
      </dgm:t>
    </dgm:pt>
    <dgm:pt modelId="{FF1A95D8-7544-420D-9312-156F919EF60B}">
      <dgm:prSet phldrT="[Text]" custT="1"/>
      <dgm:spPr/>
      <dgm:t>
        <a:bodyPr/>
        <a:lstStyle/>
        <a:p>
          <a:r>
            <a:rPr lang="en-US" sz="1200" dirty="0"/>
            <a:t>MS Office</a:t>
          </a:r>
        </a:p>
      </dgm:t>
    </dgm:pt>
    <dgm:pt modelId="{3EA129D8-4A1E-4575-83C8-9F45D086E4C1}" type="parTrans" cxnId="{ADDCC574-D7C6-4CAD-BFF5-E01F32674A96}">
      <dgm:prSet/>
      <dgm:spPr/>
      <dgm:t>
        <a:bodyPr/>
        <a:lstStyle/>
        <a:p>
          <a:endParaRPr lang="en-US"/>
        </a:p>
      </dgm:t>
    </dgm:pt>
    <dgm:pt modelId="{9007752E-5FBC-46B1-A18D-8B7BAF23DF8B}" type="sibTrans" cxnId="{ADDCC574-D7C6-4CAD-BFF5-E01F32674A96}">
      <dgm:prSet/>
      <dgm:spPr/>
      <dgm:t>
        <a:bodyPr/>
        <a:lstStyle/>
        <a:p>
          <a:endParaRPr lang="en-US"/>
        </a:p>
      </dgm:t>
    </dgm:pt>
    <dgm:pt modelId="{C04FD5DF-FF98-4551-BC2C-A966FC995460}">
      <dgm:prSet phldrT="[Text]" custT="1"/>
      <dgm:spPr/>
      <dgm:t>
        <a:bodyPr/>
        <a:lstStyle/>
        <a:p>
          <a:r>
            <a:rPr lang="en-US" sz="1200" dirty="0"/>
            <a:t>Epic</a:t>
          </a:r>
        </a:p>
      </dgm:t>
    </dgm:pt>
    <dgm:pt modelId="{F1E6EA00-7F66-488B-A042-FCD1E96D54F9}" type="parTrans" cxnId="{9BFF79CF-60C0-4527-B962-750BD7FA0135}">
      <dgm:prSet/>
      <dgm:spPr/>
      <dgm:t>
        <a:bodyPr/>
        <a:lstStyle/>
        <a:p>
          <a:endParaRPr lang="en-US"/>
        </a:p>
      </dgm:t>
    </dgm:pt>
    <dgm:pt modelId="{DC3A393E-DA87-4666-8650-AE1105E38BBD}" type="sibTrans" cxnId="{9BFF79CF-60C0-4527-B962-750BD7FA0135}">
      <dgm:prSet/>
      <dgm:spPr/>
      <dgm:t>
        <a:bodyPr/>
        <a:lstStyle/>
        <a:p>
          <a:endParaRPr lang="en-US"/>
        </a:p>
      </dgm:t>
    </dgm:pt>
    <dgm:pt modelId="{8F1726E4-7BF3-4D07-AA3C-C7BE32728582}" type="pres">
      <dgm:prSet presAssocID="{A5F373A8-F786-4037-92DE-AB5D0B818E66}" presName="Name0" presStyleCnt="0">
        <dgm:presLayoutVars>
          <dgm:dir/>
          <dgm:resizeHandles val="exact"/>
        </dgm:presLayoutVars>
      </dgm:prSet>
      <dgm:spPr/>
    </dgm:pt>
    <dgm:pt modelId="{FA3C0DE4-49F7-449C-B133-248296FA4E24}" type="pres">
      <dgm:prSet presAssocID="{8EDFCA40-5209-48BB-9F88-FE2183DC4990}" presName="composite" presStyleCnt="0"/>
      <dgm:spPr/>
    </dgm:pt>
    <dgm:pt modelId="{ABF28C25-0FBF-46C8-B750-0B2851D1396B}" type="pres">
      <dgm:prSet presAssocID="{8EDFCA40-5209-48BB-9F88-FE2183DC4990}" presName="rect1" presStyleLbl="trAlignAcc1" presStyleIdx="0" presStyleCnt="1" custScaleX="200224" custScaleY="157593" custLinFactNeighborX="-139" custLinFactNeighborY="34690">
        <dgm:presLayoutVars>
          <dgm:bulletEnabled val="1"/>
        </dgm:presLayoutVars>
      </dgm:prSet>
      <dgm:spPr/>
    </dgm:pt>
    <dgm:pt modelId="{51C5AB30-8F04-4F38-83E5-78BCF15C69DC}" type="pres">
      <dgm:prSet presAssocID="{8EDFCA40-5209-48BB-9F88-FE2183DC4990}" presName="rect2" presStyleLbl="fgImgPlace1" presStyleIdx="0" presStyleCnt="1" custScaleX="89637" custScaleY="83322" custLinFactX="-100000" custLinFactNeighborX="-115851" custLinFactNeighborY="5789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</dgm:ptLst>
  <dgm:cxnLst>
    <dgm:cxn modelId="{C3EF0A60-CDDB-402F-8A81-0D0FAE67A6FF}" type="presOf" srcId="{E8C82F4D-92B5-4A13-B9E1-B3A76960263F}" destId="{ABF28C25-0FBF-46C8-B750-0B2851D1396B}" srcOrd="0" destOrd="1" presId="urn:microsoft.com/office/officeart/2008/layout/PictureStrips"/>
    <dgm:cxn modelId="{663E6341-0484-4BB8-A283-74FA19C2CDE5}" srcId="{A5F373A8-F786-4037-92DE-AB5D0B818E66}" destId="{8EDFCA40-5209-48BB-9F88-FE2183DC4990}" srcOrd="0" destOrd="0" parTransId="{F37DBDCB-52A6-4365-AA62-342E1CE8DF6F}" sibTransId="{C1D57870-D753-4148-B0C6-A9C7F52CF52F}"/>
    <dgm:cxn modelId="{ADDCC574-D7C6-4CAD-BFF5-E01F32674A96}" srcId="{8EDFCA40-5209-48BB-9F88-FE2183DC4990}" destId="{FF1A95D8-7544-420D-9312-156F919EF60B}" srcOrd="1" destOrd="0" parTransId="{3EA129D8-4A1E-4575-83C8-9F45D086E4C1}" sibTransId="{9007752E-5FBC-46B1-A18D-8B7BAF23DF8B}"/>
    <dgm:cxn modelId="{8379EA7D-3B6A-4FA0-86ED-CA00275FE17C}" srcId="{8EDFCA40-5209-48BB-9F88-FE2183DC4990}" destId="{E8C82F4D-92B5-4A13-B9E1-B3A76960263F}" srcOrd="0" destOrd="0" parTransId="{92CFB50D-712E-414F-A9CD-EA7803603FF8}" sibTransId="{52683716-3127-4E54-BDBC-4D450513C723}"/>
    <dgm:cxn modelId="{4A7E5DAA-74E8-47B9-ACC7-5A86C8A3E6BE}" type="presOf" srcId="{FF1A95D8-7544-420D-9312-156F919EF60B}" destId="{ABF28C25-0FBF-46C8-B750-0B2851D1396B}" srcOrd="0" destOrd="2" presId="urn:microsoft.com/office/officeart/2008/layout/PictureStrips"/>
    <dgm:cxn modelId="{7825F2AC-53E9-43EF-BDAD-257A9502CDCD}" type="presOf" srcId="{8EDFCA40-5209-48BB-9F88-FE2183DC4990}" destId="{ABF28C25-0FBF-46C8-B750-0B2851D1396B}" srcOrd="0" destOrd="0" presId="urn:microsoft.com/office/officeart/2008/layout/PictureStrips"/>
    <dgm:cxn modelId="{2C5E12B9-0C9E-4062-9FE5-136CC157456F}" type="presOf" srcId="{C04FD5DF-FF98-4551-BC2C-A966FC995460}" destId="{ABF28C25-0FBF-46C8-B750-0B2851D1396B}" srcOrd="0" destOrd="3" presId="urn:microsoft.com/office/officeart/2008/layout/PictureStrips"/>
    <dgm:cxn modelId="{9BFF79CF-60C0-4527-B962-750BD7FA0135}" srcId="{8EDFCA40-5209-48BB-9F88-FE2183DC4990}" destId="{C04FD5DF-FF98-4551-BC2C-A966FC995460}" srcOrd="2" destOrd="0" parTransId="{F1E6EA00-7F66-488B-A042-FCD1E96D54F9}" sibTransId="{DC3A393E-DA87-4666-8650-AE1105E38BBD}"/>
    <dgm:cxn modelId="{5B9827D4-BD02-4669-8D74-E07D03145C17}" type="presOf" srcId="{A5F373A8-F786-4037-92DE-AB5D0B818E66}" destId="{8F1726E4-7BF3-4D07-AA3C-C7BE32728582}" srcOrd="0" destOrd="0" presId="urn:microsoft.com/office/officeart/2008/layout/PictureStrips"/>
    <dgm:cxn modelId="{E36236E9-C111-4E4E-A233-7AF3DAAE09AD}" type="presParOf" srcId="{8F1726E4-7BF3-4D07-AA3C-C7BE32728582}" destId="{FA3C0DE4-49F7-449C-B133-248296FA4E24}" srcOrd="0" destOrd="0" presId="urn:microsoft.com/office/officeart/2008/layout/PictureStrips"/>
    <dgm:cxn modelId="{342116FE-009D-472C-8BCB-11D3004848BC}" type="presParOf" srcId="{FA3C0DE4-49F7-449C-B133-248296FA4E24}" destId="{ABF28C25-0FBF-46C8-B750-0B2851D1396B}" srcOrd="0" destOrd="0" presId="urn:microsoft.com/office/officeart/2008/layout/PictureStrips"/>
    <dgm:cxn modelId="{C21B6E07-B3C0-4446-B399-B6BFCE34E843}" type="presParOf" srcId="{FA3C0DE4-49F7-449C-B133-248296FA4E24}" destId="{51C5AB30-8F04-4F38-83E5-78BCF15C69D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28C25-0FBF-46C8-B750-0B2851D1396B}">
      <dsp:nvSpPr>
        <dsp:cNvPr id="0" name=""/>
        <dsp:cNvSpPr/>
      </dsp:nvSpPr>
      <dsp:spPr>
        <a:xfrm>
          <a:off x="4837" y="0"/>
          <a:ext cx="4694821" cy="115475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313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Application Interfaces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Blue Prism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MS Office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Epic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Payor Websites HPHC, MGBHP, and BCBS</a:t>
          </a:r>
        </a:p>
      </dsp:txBody>
      <dsp:txXfrm>
        <a:off x="4837" y="0"/>
        <a:ext cx="4694821" cy="1154755"/>
      </dsp:txXfrm>
    </dsp:sp>
    <dsp:sp modelId="{51C5AB30-8F04-4F38-83E5-78BCF15C69DC}">
      <dsp:nvSpPr>
        <dsp:cNvPr id="0" name=""/>
        <dsp:cNvSpPr/>
      </dsp:nvSpPr>
      <dsp:spPr>
        <a:xfrm>
          <a:off x="0" y="404066"/>
          <a:ext cx="459767" cy="6410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28C25-0FBF-46C8-B750-0B2851D1396B}">
      <dsp:nvSpPr>
        <dsp:cNvPr id="0" name=""/>
        <dsp:cNvSpPr/>
      </dsp:nvSpPr>
      <dsp:spPr>
        <a:xfrm>
          <a:off x="0" y="859181"/>
          <a:ext cx="4693160" cy="11543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6137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Application Interfaces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Blue Prism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MS Office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Epic</a:t>
          </a:r>
        </a:p>
      </dsp:txBody>
      <dsp:txXfrm>
        <a:off x="0" y="859181"/>
        <a:ext cx="4693160" cy="1154346"/>
      </dsp:txXfrm>
    </dsp:sp>
    <dsp:sp modelId="{51C5AB30-8F04-4F38-83E5-78BCF15C69DC}">
      <dsp:nvSpPr>
        <dsp:cNvPr id="0" name=""/>
        <dsp:cNvSpPr/>
      </dsp:nvSpPr>
      <dsp:spPr>
        <a:xfrm>
          <a:off x="0" y="1219636"/>
          <a:ext cx="459604" cy="6408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76543-5EF1-DA4A-8415-0A3EFD492F07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A62D3-769D-F349-A3F8-B6F214D63D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55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D034A7-9452-C54E-A651-2368A596952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060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D3-769D-F349-A3F8-B6F214D63D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93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D3-769D-F349-A3F8-B6F214D63D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84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D3-769D-F349-A3F8-B6F214D63D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285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D3-769D-F349-A3F8-B6F214D63D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93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6A62D3-769D-F349-A3F8-B6F214D63D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42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01FD0-309B-417B-AFE3-453F65B26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06424" y="2119184"/>
            <a:ext cx="9522781" cy="1680909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6F3B83-EC52-4BE0-805E-877A8F7277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6424" y="3884582"/>
            <a:ext cx="9522781" cy="73722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400" dirty="0"/>
              <a:t>Presenter or subtitle goes here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5779997-ADCC-AF4F-8684-E7F8EE197ED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6424" y="6316193"/>
            <a:ext cx="1832218" cy="243349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Month, year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345AA3-D8B8-E441-B56F-BDC684E64F94}"/>
              </a:ext>
            </a:extLst>
          </p:cNvPr>
          <p:cNvSpPr/>
          <p:nvPr/>
        </p:nvSpPr>
        <p:spPr>
          <a:xfrm>
            <a:off x="0" y="0"/>
            <a:ext cx="374904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3647D-36F5-A945-9612-7CA07EEF3DE4}"/>
              </a:ext>
            </a:extLst>
          </p:cNvPr>
          <p:cNvSpPr/>
          <p:nvPr/>
        </p:nvSpPr>
        <p:spPr>
          <a:xfrm>
            <a:off x="11817096" y="0"/>
            <a:ext cx="374904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AD5D98F-B901-4040-88CE-DBE6B1D77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6424" y="635936"/>
            <a:ext cx="3172963" cy="43996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3E63C-A39E-4343-AE5E-C476DDC816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6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056A7-D588-4A4A-9743-81A8FDEA0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63015DA-BAD6-D641-B5F3-2ED5079D3C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 b="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E5473F-D95C-3441-AFDD-17B10876114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52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01">
          <p15:clr>
            <a:srgbClr val="FBAE40"/>
          </p15:clr>
        </p15:guide>
        <p15:guide id="3" pos="727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5F6962C-2D7D-9C4E-A349-25554E83F8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169E62-1DA9-CD45-BB12-5DDC2926A42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0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24406D9-1546-F048-999E-B1C3935E3C50}"/>
              </a:ext>
            </a:extLst>
          </p:cNvPr>
          <p:cNvGrpSpPr/>
          <p:nvPr/>
        </p:nvGrpSpPr>
        <p:grpSpPr>
          <a:xfrm>
            <a:off x="8157625" y="524289"/>
            <a:ext cx="4034375" cy="5796153"/>
            <a:chOff x="7627349" y="524289"/>
            <a:chExt cx="4034375" cy="5796153"/>
          </a:xfrm>
          <a:solidFill>
            <a:schemeClr val="bg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84C793A-4639-4F48-91B8-FD66287147D7}"/>
                </a:ext>
              </a:extLst>
            </p:cNvPr>
            <p:cNvSpPr/>
            <p:nvPr/>
          </p:nvSpPr>
          <p:spPr>
            <a:xfrm>
              <a:off x="7627349" y="2695674"/>
              <a:ext cx="541849" cy="1751874"/>
            </a:xfrm>
            <a:custGeom>
              <a:avLst/>
              <a:gdLst>
                <a:gd name="connsiteX0" fmla="*/ 541850 w 541849"/>
                <a:gd name="connsiteY0" fmla="*/ 0 h 1751874"/>
                <a:gd name="connsiteX1" fmla="*/ 0 w 541849"/>
                <a:gd name="connsiteY1" fmla="*/ 0 h 1751874"/>
                <a:gd name="connsiteX2" fmla="*/ 0 w 541849"/>
                <a:gd name="connsiteY2" fmla="*/ 919195 h 1751874"/>
                <a:gd name="connsiteX3" fmla="*/ 0 w 541849"/>
                <a:gd name="connsiteY3" fmla="*/ 1751874 h 1751874"/>
                <a:gd name="connsiteX4" fmla="*/ 541850 w 541849"/>
                <a:gd name="connsiteY4" fmla="*/ 1751874 h 1751874"/>
                <a:gd name="connsiteX5" fmla="*/ 54185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541850" y="0"/>
                  </a:moveTo>
                  <a:lnTo>
                    <a:pt x="0" y="0"/>
                  </a:ln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D7DF4404-7F59-6C45-BC46-3436E9AA2E4D}"/>
                </a:ext>
              </a:extLst>
            </p:cNvPr>
            <p:cNvSpPr/>
            <p:nvPr/>
          </p:nvSpPr>
          <p:spPr>
            <a:xfrm>
              <a:off x="8791354" y="2695674"/>
              <a:ext cx="541849" cy="1751874"/>
            </a:xfrm>
            <a:custGeom>
              <a:avLst/>
              <a:gdLst>
                <a:gd name="connsiteX0" fmla="*/ 0 w 541849"/>
                <a:gd name="connsiteY0" fmla="*/ 0 h 1751874"/>
                <a:gd name="connsiteX1" fmla="*/ 0 w 541849"/>
                <a:gd name="connsiteY1" fmla="*/ 919195 h 1751874"/>
                <a:gd name="connsiteX2" fmla="*/ 0 w 541849"/>
                <a:gd name="connsiteY2" fmla="*/ 1751874 h 1751874"/>
                <a:gd name="connsiteX3" fmla="*/ 541850 w 541849"/>
                <a:gd name="connsiteY3" fmla="*/ 1751874 h 1751874"/>
                <a:gd name="connsiteX4" fmla="*/ 541850 w 541849"/>
                <a:gd name="connsiteY4" fmla="*/ 0 h 1751874"/>
                <a:gd name="connsiteX5" fmla="*/ 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0" y="0"/>
                  </a:move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4618A3F-A28E-5C47-B782-E34CDA443E92}"/>
                </a:ext>
              </a:extLst>
            </p:cNvPr>
            <p:cNvSpPr/>
            <p:nvPr/>
          </p:nvSpPr>
          <p:spPr>
            <a:xfrm>
              <a:off x="9955360" y="2695674"/>
              <a:ext cx="541849" cy="1751874"/>
            </a:xfrm>
            <a:custGeom>
              <a:avLst/>
              <a:gdLst>
                <a:gd name="connsiteX0" fmla="*/ 0 w 541849"/>
                <a:gd name="connsiteY0" fmla="*/ 0 h 1751874"/>
                <a:gd name="connsiteX1" fmla="*/ 0 w 541849"/>
                <a:gd name="connsiteY1" fmla="*/ 919195 h 1751874"/>
                <a:gd name="connsiteX2" fmla="*/ 0 w 541849"/>
                <a:gd name="connsiteY2" fmla="*/ 1751874 h 1751874"/>
                <a:gd name="connsiteX3" fmla="*/ 541850 w 541849"/>
                <a:gd name="connsiteY3" fmla="*/ 1751874 h 1751874"/>
                <a:gd name="connsiteX4" fmla="*/ 541850 w 541849"/>
                <a:gd name="connsiteY4" fmla="*/ 0 h 1751874"/>
                <a:gd name="connsiteX5" fmla="*/ 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0" y="0"/>
                  </a:move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8396A27-49EC-F348-860F-8E26802DC608}"/>
                </a:ext>
              </a:extLst>
            </p:cNvPr>
            <p:cNvSpPr/>
            <p:nvPr/>
          </p:nvSpPr>
          <p:spPr>
            <a:xfrm>
              <a:off x="7627349" y="1874158"/>
              <a:ext cx="4033867" cy="493467"/>
            </a:xfrm>
            <a:custGeom>
              <a:avLst/>
              <a:gdLst>
                <a:gd name="connsiteX0" fmla="*/ 0 w 4033867"/>
                <a:gd name="connsiteY0" fmla="*/ 493468 h 493467"/>
                <a:gd name="connsiteX1" fmla="*/ 2016934 w 4033867"/>
                <a:gd name="connsiteY1" fmla="*/ 493468 h 493467"/>
                <a:gd name="connsiteX2" fmla="*/ 4033868 w 4033867"/>
                <a:gd name="connsiteY2" fmla="*/ 493468 h 493467"/>
                <a:gd name="connsiteX3" fmla="*/ 4033868 w 4033867"/>
                <a:gd name="connsiteY3" fmla="*/ 0 h 493467"/>
                <a:gd name="connsiteX4" fmla="*/ 0 w 4033867"/>
                <a:gd name="connsiteY4" fmla="*/ 0 h 493467"/>
                <a:gd name="connsiteX5" fmla="*/ 0 w 4033867"/>
                <a:gd name="connsiteY5" fmla="*/ 493468 h 49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3867" h="493467">
                  <a:moveTo>
                    <a:pt x="0" y="493468"/>
                  </a:moveTo>
                  <a:lnTo>
                    <a:pt x="2016934" y="493468"/>
                  </a:lnTo>
                  <a:lnTo>
                    <a:pt x="4033868" y="493468"/>
                  </a:lnTo>
                  <a:lnTo>
                    <a:pt x="4033868" y="0"/>
                  </a:lnTo>
                  <a:lnTo>
                    <a:pt x="0" y="0"/>
                  </a:lnTo>
                  <a:lnTo>
                    <a:pt x="0" y="493468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ACD75FE-FCEC-BF4D-91B4-4520B4DB5F1E}"/>
                </a:ext>
              </a:extLst>
            </p:cNvPr>
            <p:cNvSpPr/>
            <p:nvPr/>
          </p:nvSpPr>
          <p:spPr>
            <a:xfrm>
              <a:off x="7627349" y="524289"/>
              <a:ext cx="4033867" cy="1181785"/>
            </a:xfrm>
            <a:custGeom>
              <a:avLst/>
              <a:gdLst>
                <a:gd name="connsiteX0" fmla="*/ 2016934 w 4033867"/>
                <a:gd name="connsiteY0" fmla="*/ 0 h 1181785"/>
                <a:gd name="connsiteX1" fmla="*/ 0 w 4033867"/>
                <a:gd name="connsiteY1" fmla="*/ 672207 h 1181785"/>
                <a:gd name="connsiteX2" fmla="*/ 0 w 4033867"/>
                <a:gd name="connsiteY2" fmla="*/ 1181786 h 1181785"/>
                <a:gd name="connsiteX3" fmla="*/ 2016934 w 4033867"/>
                <a:gd name="connsiteY3" fmla="*/ 509579 h 1181785"/>
                <a:gd name="connsiteX4" fmla="*/ 4033868 w 4033867"/>
                <a:gd name="connsiteY4" fmla="*/ 1181786 h 1181785"/>
                <a:gd name="connsiteX5" fmla="*/ 4033868 w 4033867"/>
                <a:gd name="connsiteY5" fmla="*/ 672207 h 1181785"/>
                <a:gd name="connsiteX6" fmla="*/ 2016934 w 4033867"/>
                <a:gd name="connsiteY6" fmla="*/ 0 h 118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33867" h="1181785">
                  <a:moveTo>
                    <a:pt x="2016934" y="0"/>
                  </a:moveTo>
                  <a:lnTo>
                    <a:pt x="0" y="672207"/>
                  </a:lnTo>
                  <a:lnTo>
                    <a:pt x="0" y="1181786"/>
                  </a:lnTo>
                  <a:lnTo>
                    <a:pt x="2016934" y="509579"/>
                  </a:lnTo>
                  <a:lnTo>
                    <a:pt x="4033868" y="1181786"/>
                  </a:lnTo>
                  <a:lnTo>
                    <a:pt x="4033868" y="672207"/>
                  </a:lnTo>
                  <a:lnTo>
                    <a:pt x="2016934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FC8E4B5-0CBF-864B-9110-D197114B5BD8}"/>
                </a:ext>
              </a:extLst>
            </p:cNvPr>
            <p:cNvSpPr/>
            <p:nvPr/>
          </p:nvSpPr>
          <p:spPr>
            <a:xfrm>
              <a:off x="7627349" y="4408604"/>
              <a:ext cx="4034375" cy="1071548"/>
            </a:xfrm>
            <a:custGeom>
              <a:avLst/>
              <a:gdLst>
                <a:gd name="connsiteX0" fmla="*/ 4034375 w 4034375"/>
                <a:gd name="connsiteY0" fmla="*/ 0 h 1071548"/>
                <a:gd name="connsiteX1" fmla="*/ 2540261 w 4034375"/>
                <a:gd name="connsiteY1" fmla="*/ 366993 h 1071548"/>
                <a:gd name="connsiteX2" fmla="*/ 1493988 w 4034375"/>
                <a:gd name="connsiteY2" fmla="*/ 366993 h 1071548"/>
                <a:gd name="connsiteX3" fmla="*/ 0 w 4034375"/>
                <a:gd name="connsiteY3" fmla="*/ 567298 h 1071548"/>
                <a:gd name="connsiteX4" fmla="*/ 0 w 4034375"/>
                <a:gd name="connsiteY4" fmla="*/ 1071548 h 1071548"/>
                <a:gd name="connsiteX5" fmla="*/ 1493988 w 4034375"/>
                <a:gd name="connsiteY5" fmla="*/ 871116 h 1071548"/>
                <a:gd name="connsiteX6" fmla="*/ 2539753 w 4034375"/>
                <a:gd name="connsiteY6" fmla="*/ 871116 h 1071548"/>
                <a:gd name="connsiteX7" fmla="*/ 4033868 w 4034375"/>
                <a:gd name="connsiteY7" fmla="*/ 504124 h 107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375" h="1071548">
                  <a:moveTo>
                    <a:pt x="4034375" y="0"/>
                  </a:moveTo>
                  <a:cubicBezTo>
                    <a:pt x="4023591" y="29557"/>
                    <a:pt x="3828089" y="366993"/>
                    <a:pt x="2540261" y="366993"/>
                  </a:cubicBezTo>
                  <a:lnTo>
                    <a:pt x="1493988" y="366993"/>
                  </a:lnTo>
                  <a:cubicBezTo>
                    <a:pt x="173174" y="377141"/>
                    <a:pt x="25373" y="549031"/>
                    <a:pt x="0" y="567298"/>
                  </a:cubicBezTo>
                  <a:lnTo>
                    <a:pt x="0" y="1071548"/>
                  </a:lnTo>
                  <a:cubicBezTo>
                    <a:pt x="25373" y="1053154"/>
                    <a:pt x="173174" y="881265"/>
                    <a:pt x="1493988" y="871116"/>
                  </a:cubicBezTo>
                  <a:lnTo>
                    <a:pt x="2539753" y="871116"/>
                  </a:lnTo>
                  <a:cubicBezTo>
                    <a:pt x="3827582" y="871116"/>
                    <a:pt x="4023084" y="533808"/>
                    <a:pt x="4033868" y="504124"/>
                  </a:cubicBez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DFD3E64-0D9B-8344-AE26-7E6565667679}"/>
                </a:ext>
              </a:extLst>
            </p:cNvPr>
            <p:cNvSpPr/>
            <p:nvPr/>
          </p:nvSpPr>
          <p:spPr>
            <a:xfrm>
              <a:off x="7627349" y="5248894"/>
              <a:ext cx="4034375" cy="1071548"/>
            </a:xfrm>
            <a:custGeom>
              <a:avLst/>
              <a:gdLst>
                <a:gd name="connsiteX0" fmla="*/ 4034375 w 4034375"/>
                <a:gd name="connsiteY0" fmla="*/ 0 h 1071548"/>
                <a:gd name="connsiteX1" fmla="*/ 2540261 w 4034375"/>
                <a:gd name="connsiteY1" fmla="*/ 366993 h 1071548"/>
                <a:gd name="connsiteX2" fmla="*/ 1493988 w 4034375"/>
                <a:gd name="connsiteY2" fmla="*/ 366993 h 1071548"/>
                <a:gd name="connsiteX3" fmla="*/ 0 w 4034375"/>
                <a:gd name="connsiteY3" fmla="*/ 567298 h 1071548"/>
                <a:gd name="connsiteX4" fmla="*/ 0 w 4034375"/>
                <a:gd name="connsiteY4" fmla="*/ 1071548 h 1071548"/>
                <a:gd name="connsiteX5" fmla="*/ 1493988 w 4034375"/>
                <a:gd name="connsiteY5" fmla="*/ 871243 h 1071548"/>
                <a:gd name="connsiteX6" fmla="*/ 2539753 w 4034375"/>
                <a:gd name="connsiteY6" fmla="*/ 871243 h 1071548"/>
                <a:gd name="connsiteX7" fmla="*/ 4033868 w 4034375"/>
                <a:gd name="connsiteY7" fmla="*/ 504124 h 107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375" h="1071548">
                  <a:moveTo>
                    <a:pt x="4034375" y="0"/>
                  </a:moveTo>
                  <a:cubicBezTo>
                    <a:pt x="4023591" y="29684"/>
                    <a:pt x="3828089" y="366993"/>
                    <a:pt x="2540261" y="366993"/>
                  </a:cubicBezTo>
                  <a:lnTo>
                    <a:pt x="1493988" y="366993"/>
                  </a:lnTo>
                  <a:cubicBezTo>
                    <a:pt x="173174" y="377142"/>
                    <a:pt x="25373" y="549031"/>
                    <a:pt x="0" y="567298"/>
                  </a:cubicBezTo>
                  <a:lnTo>
                    <a:pt x="0" y="1071548"/>
                  </a:lnTo>
                  <a:cubicBezTo>
                    <a:pt x="25373" y="1053154"/>
                    <a:pt x="173174" y="881265"/>
                    <a:pt x="1493988" y="871243"/>
                  </a:cubicBezTo>
                  <a:lnTo>
                    <a:pt x="2539753" y="871243"/>
                  </a:lnTo>
                  <a:cubicBezTo>
                    <a:pt x="3827582" y="871243"/>
                    <a:pt x="4023084" y="533808"/>
                    <a:pt x="4033868" y="504124"/>
                  </a:cubicBez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A52CD8B-2E97-4342-8DBF-61223C03F534}"/>
                </a:ext>
              </a:extLst>
            </p:cNvPr>
            <p:cNvSpPr/>
            <p:nvPr/>
          </p:nvSpPr>
          <p:spPr>
            <a:xfrm>
              <a:off x="11119366" y="2695674"/>
              <a:ext cx="541849" cy="1661807"/>
            </a:xfrm>
            <a:custGeom>
              <a:avLst/>
              <a:gdLst>
                <a:gd name="connsiteX0" fmla="*/ 0 w 541849"/>
                <a:gd name="connsiteY0" fmla="*/ 0 h 1661807"/>
                <a:gd name="connsiteX1" fmla="*/ 0 w 541849"/>
                <a:gd name="connsiteY1" fmla="*/ 1661807 h 1661807"/>
                <a:gd name="connsiteX2" fmla="*/ 541849 w 541849"/>
                <a:gd name="connsiteY2" fmla="*/ 1382725 h 1661807"/>
                <a:gd name="connsiteX3" fmla="*/ 541849 w 541849"/>
                <a:gd name="connsiteY3" fmla="*/ 0 h 16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849" h="1661807">
                  <a:moveTo>
                    <a:pt x="0" y="0"/>
                  </a:moveTo>
                  <a:lnTo>
                    <a:pt x="0" y="1661807"/>
                  </a:lnTo>
                  <a:cubicBezTo>
                    <a:pt x="444035" y="1559688"/>
                    <a:pt x="534618" y="1402261"/>
                    <a:pt x="541849" y="1382725"/>
                  </a:cubicBezTo>
                  <a:lnTo>
                    <a:pt x="541849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B71193-550B-4245-9C3C-F188194A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1892808"/>
            <a:ext cx="7315200" cy="2852737"/>
          </a:xfrm>
        </p:spPr>
        <p:txBody>
          <a:bodyPr anchor="ctr"/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divider</a:t>
            </a:r>
          </a:p>
        </p:txBody>
      </p:sp>
    </p:spTree>
    <p:extLst>
      <p:ext uri="{BB962C8B-B14F-4D97-AF65-F5344CB8AC3E}">
        <p14:creationId xmlns:p14="http://schemas.microsoft.com/office/powerpoint/2010/main" val="3806537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71193-550B-4245-9C3C-F188194A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0432" y="1920240"/>
            <a:ext cx="7444408" cy="2576378"/>
          </a:xfrm>
        </p:spPr>
        <p:txBody>
          <a:bodyPr anchor="ctr"/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42999A3-BC06-724D-AB6B-6565ED0B151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70432" y="4626864"/>
            <a:ext cx="3657599" cy="914401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 dirty="0"/>
              <a:t>Author of quote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63A591-BBA0-C146-B4F7-E675205282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80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71193-550B-4245-9C3C-F188194A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1796841"/>
            <a:ext cx="10911840" cy="2852737"/>
          </a:xfrm>
        </p:spPr>
        <p:txBody>
          <a:bodyPr anchor="ctr"/>
          <a:lstStyle>
            <a:lvl1pPr>
              <a:lnSpc>
                <a:spcPct val="100000"/>
              </a:lnSpc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Factoid teal—Georgia font in sentence case. Use this slide for hero statement.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A040A92-7E8A-6B43-AD38-D5F4F6C96A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BDDC8-3CC6-624A-9AFB-E2F2B73BA96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569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020C179-BE0C-9D49-90D3-2A15CB49F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7352" y="3027076"/>
            <a:ext cx="5797296" cy="80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38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tx2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32587A6-FADF-CA4B-92D7-011DFD3E1EC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89853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32587A6-FADF-CA4B-92D7-011DFD3E1E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336F34-49E0-4A7C-A020-3CF62B0F8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898C508-098E-8641-956A-DD8F7B008B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F9743-0A9D-2345-B04A-C049C5CEE7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4D376D-6328-F54D-9E44-77F81F1557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1350" y="1719072"/>
            <a:ext cx="10902950" cy="4023360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Aft>
                <a:spcPts val="300"/>
              </a:spcAft>
              <a:defRPr>
                <a:solidFill>
                  <a:schemeClr val="tx1"/>
                </a:solidFill>
              </a:defRPr>
            </a:lvl2pPr>
            <a:lvl3pPr>
              <a:spcAft>
                <a:spcPts val="400"/>
              </a:spcAft>
              <a:defRPr sz="1500">
                <a:solidFill>
                  <a:schemeClr val="tx1"/>
                </a:solidFill>
              </a:defRPr>
            </a:lvl3pPr>
            <a:lvl4pPr marL="917575" indent="-233363">
              <a:spcAft>
                <a:spcPts val="500"/>
              </a:spcAft>
              <a:buFont typeface="Wingdings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146175" indent="-234950">
              <a:spcAft>
                <a:spcPts val="600"/>
              </a:spcAft>
              <a:buSzPct val="90000"/>
              <a:buFont typeface="System Font Regular"/>
              <a:buChar char="–"/>
              <a:defRPr sz="1200">
                <a:solidFill>
                  <a:schemeClr val="tx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D971659A-8124-2D4B-9108-F79FB97F4F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9759" y="235040"/>
            <a:ext cx="10902950" cy="192700"/>
          </a:xfrm>
        </p:spPr>
        <p:txBody>
          <a:bodyPr anchor="t" anchorCtr="0"/>
          <a:lstStyle>
            <a:lvl1pPr>
              <a:defRPr sz="1000">
                <a:solidFill>
                  <a:schemeClr val="accent2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51604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32587A6-FADF-CA4B-92D7-011DFD3E1EC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70384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32587A6-FADF-CA4B-92D7-011DFD3E1E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336F34-49E0-4A7C-A020-3CF62B0F8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FCD3D-BE75-4AB7-AF91-4934F3ADAA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4pPr marL="917575" indent="-233363">
              <a:buFont typeface="Wingdings" pitchFamily="2" charset="2"/>
              <a:buChar char="§"/>
              <a:defRPr/>
            </a:lvl4pPr>
            <a:lvl5pPr marL="1146175" indent="-234950">
              <a:buSzPct val="90000"/>
              <a:buFont typeface="System Font Regular"/>
              <a:buChar char="–"/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898C508-098E-8641-956A-DD8F7B008B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F9743-0A9D-2345-B04A-C049C5CEE7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434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C3BE6-2E2A-4A2D-A3F5-C50D273712D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0079" y="2029842"/>
            <a:ext cx="5184648" cy="3715321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5C9D9-E2F8-49F1-974F-B06A783A1E1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0079" y="1719072"/>
            <a:ext cx="5184648" cy="310771"/>
          </a:xfrm>
        </p:spPr>
        <p:txBody>
          <a:bodyPr anchor="t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Optional headline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17A10F-FA16-489F-B6F5-AF30FC09B4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61112" y="1719072"/>
            <a:ext cx="5183188" cy="310770"/>
          </a:xfrm>
        </p:spPr>
        <p:txBody>
          <a:bodyPr anchor="t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Optional headline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8EC26D-D076-400E-AA91-3DB2533CB7B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61112" y="2029842"/>
            <a:ext cx="5183188" cy="3715321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CB684-FDD4-594C-98A0-429D85877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608995E-8074-C54D-B812-031E33AAB3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610992-4247-0644-B81C-8D5480478C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059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01">
          <p15:clr>
            <a:srgbClr val="FBAE40"/>
          </p15:clr>
        </p15:guide>
        <p15:guide id="3" pos="7274">
          <p15:clr>
            <a:srgbClr val="FBAE40"/>
          </p15:clr>
        </p15:guide>
        <p15:guide id="5" pos="3997">
          <p15:clr>
            <a:srgbClr val="FBAE40"/>
          </p15:clr>
        </p15:guide>
        <p15:guide id="6" pos="367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80" y="1719072"/>
            <a:ext cx="5184648" cy="402336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83BAA-2DD0-4F73-A72D-9AF490563F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62700" y="1719072"/>
            <a:ext cx="5184648" cy="402336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718913-5E8E-2E44-862B-D47884C2F9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2BC4998-B6F1-DA42-B41F-97DBCEF720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BE4E73-5259-334F-AE3B-9FF8EABC023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049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74">
          <p15:clr>
            <a:srgbClr val="FBAE40"/>
          </p15:clr>
        </p15:guide>
        <p15:guide id="3" pos="400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79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83BAA-2DD0-4F73-A72D-9AF490563F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91989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195327D-A4B7-F745-A0BE-0958545B2B0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BECED5-E724-994C-A697-E6EB072DB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92594FB-1602-454E-A30E-06B1DBF354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01DFA6-8F9A-4F40-94EB-5AC4A5BBC7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95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">
          <p15:clr>
            <a:srgbClr val="FBAE40"/>
          </p15:clr>
        </p15:guide>
        <p15:guide id="3" pos="2421">
          <p15:clr>
            <a:srgbClr val="FBAE40"/>
          </p15:clr>
        </p15:guide>
        <p15:guide id="4" pos="2829">
          <p15:clr>
            <a:srgbClr val="FBAE40"/>
          </p15:clr>
        </p15:guide>
        <p15:guide id="5" pos="4849">
          <p15:clr>
            <a:srgbClr val="FBAE40"/>
          </p15:clr>
        </p15:guide>
        <p15:guide id="6" pos="525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79" y="1719072"/>
            <a:ext cx="705231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195327D-A4B7-F745-A0BE-0958545B2B0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BECED5-E724-994C-A697-E6EB072DB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92594FB-1602-454E-A30E-06B1DBF354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2CE710-5EBE-7347-8470-8ABE73F49B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973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">
          <p15:clr>
            <a:srgbClr val="FBAE40"/>
          </p15:clr>
        </p15:guide>
        <p15:guide id="3" pos="2421">
          <p15:clr>
            <a:srgbClr val="FBAE40"/>
          </p15:clr>
        </p15:guide>
        <p15:guide id="4" pos="2829">
          <p15:clr>
            <a:srgbClr val="FBAE40"/>
          </p15:clr>
        </p15:guide>
        <p15:guide id="5" pos="4849">
          <p15:clr>
            <a:srgbClr val="FBAE40"/>
          </p15:clr>
        </p15:guide>
        <p15:guide id="6" pos="525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79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Table or chart placeholder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83BAA-2DD0-4F73-A72D-9AF490563F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91990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Table or chart placeholder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195327D-A4B7-F745-A0BE-0958545B2B0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Table or chart placeholder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7D6A64-436E-B549-A738-5BD4E26E780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0081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9952872-2D99-6A44-AF8E-4C81084A6F5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491990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F3B5EBD-761F-0640-A0DD-A2788D2EC78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43900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BDA8CCF-CB0C-BA45-8FC4-6297C0E0A9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1990" y="5158431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Body copy. Keep the messaging clear, concise and to the point.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A7599CD-99BD-894F-B372-42E0EEA2CE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43900" y="5158431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Body copy. Keep the messaging clear, concise and to the point.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DCCCC4-4E98-AF48-BBF9-0C662158A2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62" y="5158431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Body copy. Keep the messaging clear, concise and to the point.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82F045-38A8-AF47-A713-4B59F2866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48BDEB4C-56D6-2044-957E-BC1323994AC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8188A1-BE1F-C149-9AF3-45615472F9A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120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97">
          <p15:clr>
            <a:srgbClr val="FBAE40"/>
          </p15:clr>
        </p15:guide>
        <p15:guide id="3" pos="2421">
          <p15:clr>
            <a:srgbClr val="FBAE40"/>
          </p15:clr>
        </p15:guide>
        <p15:guide id="4" pos="4849">
          <p15:clr>
            <a:srgbClr val="FBAE40"/>
          </p15:clr>
        </p15:guide>
        <p15:guide id="6" orient="horz" pos="3086">
          <p15:clr>
            <a:srgbClr val="FBAE40"/>
          </p15:clr>
        </p15:guide>
        <p15:guide id="7" orient="horz" pos="3246">
          <p15:clr>
            <a:srgbClr val="FBAE40"/>
          </p15:clr>
        </p15:guide>
        <p15:guide id="10" pos="5250">
          <p15:clr>
            <a:srgbClr val="FBAE40"/>
          </p15:clr>
        </p15:guide>
        <p15:guide id="11" pos="28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/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B66F7F6-8B6A-B445-A778-7A10C4FCF71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91989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Table or chart placeholder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6C0EC67-5E7D-4248-962B-AE294DEFEA5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Table or chart placeholder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F9940F-D9D9-B343-B51A-10E10791BBBA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491989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Optional chart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F6B0467-EE62-FA42-87FD-561619A6F8F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43900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Optional chart title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9FF451F5-7748-C949-A955-B66D566CC1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1989" y="5158432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Body copy. Keep the messaging clear, concise and to the point.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F2712F-0BAD-3D43-AA96-DAC8654C44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43900" y="5158432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Body copy. Keep the messaging clear, concise and to the point.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07704E5-505F-E644-8B15-34742134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39B3E2D-28D6-FC4F-A2A2-C7D081716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6F5F35-DBF5-C84A-BD5D-8F32E68A84A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50F76B-FA29-B84B-8387-E972C023858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7700" y="1729029"/>
            <a:ext cx="3195638" cy="40161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1762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421">
          <p15:clr>
            <a:srgbClr val="FBAE40"/>
          </p15:clr>
        </p15:guide>
        <p15:guide id="5" pos="2826">
          <p15:clr>
            <a:srgbClr val="FBAE40"/>
          </p15:clr>
        </p15:guide>
        <p15:guide id="6" pos="4849">
          <p15:clr>
            <a:srgbClr val="FBAE40"/>
          </p15:clr>
        </p15:guide>
        <p15:guide id="8" pos="525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D978A-4E91-7243-A687-476C0D745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table title</a:t>
            </a:r>
            <a:endParaRPr lang="en-US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8DD65DAE-F216-2E49-ACAE-54335084F53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40080" y="1719072"/>
            <a:ext cx="10902950" cy="4026091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47BB281B-EE6E-F544-82BA-54DA61494E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a footnote for this page or delete placeholder if not in use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29D87B-3C1F-B940-B037-28498C722E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454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DEEDC80-A6AE-4D71-8BED-4E85BC9C5D6B}"/>
              </a:ext>
            </a:extLst>
          </p:cNvPr>
          <p:cNvGraphicFramePr>
            <a:graphicFrameLocks noChangeAspect="1"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2281206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530" imgH="531" progId="TCLayout.ActiveDocument.1">
                  <p:embed/>
                </p:oleObj>
              </mc:Choice>
              <mc:Fallback>
                <p:oleObj name="think-cell Slide" r:id="rId20" imgW="530" imgH="53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CDEEDC80-A6AE-4D71-8BED-4E85BC9C5D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E8D99B60-9158-488E-8BCC-87D5B5BCDF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8B7701-A632-3D47-AED3-D4B4366A6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6324" y="6362188"/>
            <a:ext cx="7707596" cy="153888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en-US"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BB7F75-52C6-40D5-8388-347CF6B3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523875"/>
            <a:ext cx="10902950" cy="9565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09464-EA83-4E37-8A02-61A16616F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350" y="1719072"/>
            <a:ext cx="10902950" cy="40233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0DC250-A7AB-924E-9520-907FE62E8E91}"/>
              </a:ext>
            </a:extLst>
          </p:cNvPr>
          <p:cNvSpPr txBox="1"/>
          <p:nvPr/>
        </p:nvSpPr>
        <p:spPr>
          <a:xfrm>
            <a:off x="11200986" y="6362188"/>
            <a:ext cx="3509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A9D3C46F-8465-6948-8418-CACF6F0DE93E}" type="slidenum">
              <a:rPr lang="en-US" sz="1000" smtClean="0">
                <a:solidFill>
                  <a:schemeClr val="tx1"/>
                </a:solidFill>
              </a:rPr>
              <a:pPr algn="r"/>
              <a:t>‹#›</a:t>
            </a:fld>
            <a:endParaRPr lang="en-US" sz="1000" dirty="0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D40E65D4-0B0A-FF40-8007-5D9E4DC5D06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r="89889"/>
          <a:stretch>
            <a:fillRect/>
          </a:stretch>
        </p:blipFill>
        <p:spPr>
          <a:xfrm>
            <a:off x="640081" y="6246684"/>
            <a:ext cx="251703" cy="345186"/>
          </a:xfrm>
          <a:custGeom>
            <a:avLst/>
            <a:gdLst>
              <a:gd name="connsiteX0" fmla="*/ 0 w 251703"/>
              <a:gd name="connsiteY0" fmla="*/ 0 h 345186"/>
              <a:gd name="connsiteX1" fmla="*/ 251703 w 251703"/>
              <a:gd name="connsiteY1" fmla="*/ 0 h 345186"/>
              <a:gd name="connsiteX2" fmla="*/ 251703 w 251703"/>
              <a:gd name="connsiteY2" fmla="*/ 345186 h 345186"/>
              <a:gd name="connsiteX3" fmla="*/ 0 w 251703"/>
              <a:gd name="connsiteY3" fmla="*/ 345186 h 345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703" h="345186">
                <a:moveTo>
                  <a:pt x="0" y="0"/>
                </a:moveTo>
                <a:lnTo>
                  <a:pt x="251703" y="0"/>
                </a:lnTo>
                <a:lnTo>
                  <a:pt x="251703" y="345186"/>
                </a:lnTo>
                <a:lnTo>
                  <a:pt x="0" y="34518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7697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100000"/>
        </a:lnSpc>
        <a:spcBef>
          <a:spcPts val="0"/>
        </a:spcBef>
        <a:buSzPct val="95000"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20663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7575" indent="-233363" algn="l" defTabSz="914400" rtl="0" eaLnBrk="1" latinLnBrk="0" hangingPunct="1">
        <a:lnSpc>
          <a:spcPct val="100000"/>
        </a:lnSpc>
        <a:spcBef>
          <a:spcPts val="0"/>
        </a:spcBef>
        <a:buSzPct val="80000"/>
        <a:buFont typeface="Wingdings" pitchFamily="2" charset="2"/>
        <a:buChar char="§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34950" algn="l" defTabSz="914400" rtl="0" eaLnBrk="1" latinLnBrk="0" hangingPunct="1">
        <a:lnSpc>
          <a:spcPct val="100000"/>
        </a:lnSpc>
        <a:spcBef>
          <a:spcPts val="0"/>
        </a:spcBef>
        <a:buSzPct val="90000"/>
        <a:buFont typeface="System Font Regular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7">
          <p15:clr>
            <a:srgbClr val="F26B43"/>
          </p15:clr>
        </p15:guide>
        <p15:guide id="2" pos="401">
          <p15:clr>
            <a:srgbClr val="F26B43"/>
          </p15:clr>
        </p15:guide>
        <p15:guide id="3" pos="7274">
          <p15:clr>
            <a:srgbClr val="F26B43"/>
          </p15:clr>
        </p15:guide>
        <p15:guide id="4" orient="horz" pos="938">
          <p15:clr>
            <a:srgbClr val="F26B43"/>
          </p15:clr>
        </p15:guide>
        <p15:guide id="5" orient="horz" pos="1082">
          <p15:clr>
            <a:srgbClr val="F26B43"/>
          </p15:clr>
        </p15:guide>
        <p15:guide id="6" orient="horz" pos="3619">
          <p15:clr>
            <a:srgbClr val="F26B43"/>
          </p15:clr>
        </p15:guide>
        <p15:guide id="7" orient="horz" pos="4084">
          <p15:clr>
            <a:srgbClr val="F26B43"/>
          </p15:clr>
        </p15:guide>
        <p15:guide id="8" orient="horz" pos="385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D63CF-3DE9-BA47-AD6C-3CA9A50B6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424" y="1963974"/>
            <a:ext cx="9522781" cy="2623300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2025 Q1&amp;Q2</a:t>
            </a:r>
            <a:br>
              <a:rPr lang="en-US" dirty="0"/>
            </a:br>
            <a:r>
              <a:rPr lang="en-US" dirty="0"/>
              <a:t>Automation Pipeline</a:t>
            </a:r>
            <a:br>
              <a:rPr lang="en-US" dirty="0"/>
            </a:br>
            <a:br>
              <a:rPr lang="en-US" sz="2000" dirty="0"/>
            </a:br>
            <a:r>
              <a:rPr lang="en-US" sz="2000" dirty="0"/>
              <a:t>March 2025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3F4FD5-6872-FC47-BC1C-159D286BFA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dirty="0"/>
              <a:t>Revenue Cycle Operations|   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533076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4D9C2-3AF1-4DEE-9BF0-CBD62DBD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437070"/>
            <a:ext cx="10902950" cy="956516"/>
          </a:xfrm>
        </p:spPr>
        <p:txBody>
          <a:bodyPr/>
          <a:lstStyle/>
          <a:p>
            <a:r>
              <a:rPr lang="en-US" dirty="0"/>
              <a:t>Denial Creation for PB Paper Correspondence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DBBEFE-5923-4303-A743-75358F0D79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Confidential—do not copy or distribute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1913BF2-B5A9-4462-B300-51DE960ED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234455"/>
              </p:ext>
            </p:extLst>
          </p:nvPr>
        </p:nvGraphicFramePr>
        <p:xfrm>
          <a:off x="6439642" y="993535"/>
          <a:ext cx="4699659" cy="2297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400">
                  <a:extLst>
                    <a:ext uri="{9D8B030D-6E8A-4147-A177-3AD203B41FA5}">
                      <a16:colId xmlns:a16="http://schemas.microsoft.com/office/drawing/2014/main" val="3186542561"/>
                    </a:ext>
                  </a:extLst>
                </a:gridCol>
                <a:gridCol w="1687259">
                  <a:extLst>
                    <a:ext uri="{9D8B030D-6E8A-4147-A177-3AD203B41FA5}">
                      <a16:colId xmlns:a16="http://schemas.microsoft.com/office/drawing/2014/main" val="484606653"/>
                    </a:ext>
                  </a:extLst>
                </a:gridCol>
              </a:tblGrid>
              <a:tr h="376199">
                <a:tc>
                  <a:txBody>
                    <a:bodyPr/>
                    <a:lstStyle/>
                    <a:p>
                      <a:r>
                        <a:rPr lang="en-US" sz="1600" dirty="0"/>
                        <a:t>Intelligent Automation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2032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Internal ID#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RCOCOM06 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629486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Opportunity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Denial Creation for PB Paper Correspondence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57979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8,320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66281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Augmented Dollars (Hard Savings)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$281,000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22188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Dollars (Enhancement/Revenue)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411151"/>
                  </a:ext>
                </a:extLst>
              </a:tr>
            </a:tbl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3102B8ED-91D0-4EC6-868A-0F88A7736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143566"/>
              </p:ext>
            </p:extLst>
          </p:nvPr>
        </p:nvGraphicFramePr>
        <p:xfrm>
          <a:off x="5754255" y="3922324"/>
          <a:ext cx="4922981" cy="12962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8EE40EB3-1F3E-EC81-6F75-B2EFA4C5E1D7}"/>
              </a:ext>
            </a:extLst>
          </p:cNvPr>
          <p:cNvGrpSpPr/>
          <p:nvPr/>
        </p:nvGrpSpPr>
        <p:grpSpPr>
          <a:xfrm>
            <a:off x="6439642" y="3785448"/>
            <a:ext cx="4905636" cy="1440470"/>
            <a:chOff x="7696" y="3096911"/>
            <a:chExt cx="5837313" cy="175566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5BE0ED5-F784-6D60-F476-8EC3AF57A411}"/>
                </a:ext>
              </a:extLst>
            </p:cNvPr>
            <p:cNvSpPr/>
            <p:nvPr/>
          </p:nvSpPr>
          <p:spPr>
            <a:xfrm>
              <a:off x="7696" y="3096911"/>
              <a:ext cx="5558165" cy="13671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E8C5AA-8651-5A82-B042-A95B25BF21B0}"/>
                </a:ext>
              </a:extLst>
            </p:cNvPr>
            <p:cNvSpPr txBox="1"/>
            <p:nvPr/>
          </p:nvSpPr>
          <p:spPr>
            <a:xfrm>
              <a:off x="286844" y="3191291"/>
              <a:ext cx="5558165" cy="1661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7581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/>
                <a:t>Application Interfaces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Blue Prism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dirty="0"/>
                <a:t>ABBYY Vantage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dirty="0"/>
                <a:t>MS Office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</p:txBody>
        </p:sp>
      </p:grpSp>
      <p:sp>
        <p:nvSpPr>
          <p:cNvPr id="9" name="Rectangle 8" descr="Cloud Computing">
            <a:extLst>
              <a:ext uri="{FF2B5EF4-FFF2-40B4-BE49-F238E27FC236}">
                <a16:creationId xmlns:a16="http://schemas.microsoft.com/office/drawing/2014/main" id="{407B7D9B-41D3-70B3-4900-C8181E89ECA4}"/>
              </a:ext>
            </a:extLst>
          </p:cNvPr>
          <p:cNvSpPr/>
          <p:nvPr/>
        </p:nvSpPr>
        <p:spPr>
          <a:xfrm>
            <a:off x="6531172" y="3984821"/>
            <a:ext cx="544315" cy="758952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030002-745D-325F-A480-AC117A991FE3}"/>
              </a:ext>
            </a:extLst>
          </p:cNvPr>
          <p:cNvSpPr txBox="1"/>
          <p:nvPr/>
        </p:nvSpPr>
        <p:spPr>
          <a:xfrm>
            <a:off x="555582" y="892348"/>
            <a:ext cx="590405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Process Description</a:t>
            </a:r>
          </a:p>
          <a:p>
            <a:endParaRPr lang="en-US" sz="1600" dirty="0"/>
          </a:p>
          <a:p>
            <a:r>
              <a:rPr lang="en-US" sz="1600" dirty="0"/>
              <a:t>This bot automates the PB Correspondence Posting to Epic, aligning with existing HB automation.</a:t>
            </a:r>
          </a:p>
          <a:p>
            <a:endParaRPr lang="en-US" sz="1600" dirty="0"/>
          </a:p>
          <a:p>
            <a:r>
              <a:rPr lang="en-US" sz="1600" b="1" dirty="0"/>
              <a:t>Key Functions: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OnBase query pulls documents with a type of "payer response" or "medical records" from the previous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Files are downloaded and moved to SFA via a Tidal job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Files are automatically imported and processed using MGB’s document skill by ABBYY Vantage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Relevant data is extracted from documents into structured output fields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uses the Vantage API to pull data into Blue Prism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compares extracted data to specific mapping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Data is loaded into Netezza, where comparisons are performed, and additional data elements are gathered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consolidates data from Vantage and Netezza to create an import 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 batch job loads the file into Epic, posting denial, remark, or correspondence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system routes the invoice to the appropriate work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183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4D9C2-3AF1-4DEE-9BF0-CBD62DBD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437070"/>
            <a:ext cx="10902950" cy="467291"/>
          </a:xfrm>
        </p:spPr>
        <p:txBody>
          <a:bodyPr/>
          <a:lstStyle/>
          <a:p>
            <a:r>
              <a:rPr lang="en-US" dirty="0"/>
              <a:t>278 Referral Submission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DBBEFE-5923-4303-A743-75358F0D79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Confidential—do not copy or distribute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1913BF2-B5A9-4462-B300-51DE960ED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921222"/>
              </p:ext>
            </p:extLst>
          </p:nvPr>
        </p:nvGraphicFramePr>
        <p:xfrm>
          <a:off x="6530632" y="1061379"/>
          <a:ext cx="4608946" cy="2297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268">
                  <a:extLst>
                    <a:ext uri="{9D8B030D-6E8A-4147-A177-3AD203B41FA5}">
                      <a16:colId xmlns:a16="http://schemas.microsoft.com/office/drawing/2014/main" val="3186542561"/>
                    </a:ext>
                  </a:extLst>
                </a:gridCol>
                <a:gridCol w="2064678">
                  <a:extLst>
                    <a:ext uri="{9D8B030D-6E8A-4147-A177-3AD203B41FA5}">
                      <a16:colId xmlns:a16="http://schemas.microsoft.com/office/drawing/2014/main" val="484606653"/>
                    </a:ext>
                  </a:extLst>
                </a:gridCol>
              </a:tblGrid>
              <a:tr h="376199">
                <a:tc>
                  <a:txBody>
                    <a:bodyPr/>
                    <a:lstStyle/>
                    <a:p>
                      <a:r>
                        <a:rPr lang="en-US" sz="1600" dirty="0"/>
                        <a:t>Intelligent Automation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2032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Internal ID#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RCOA02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629486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Opportunity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278 Referral Submissions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57979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66281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Augmented Dollars (Hard Savings)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$194,400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22188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Dollars (Enhancement/Revenue)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411151"/>
                  </a:ext>
                </a:extLst>
              </a:tr>
            </a:tbl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3102B8ED-91D0-4EC6-868A-0F88A7736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747621"/>
              </p:ext>
            </p:extLst>
          </p:nvPr>
        </p:nvGraphicFramePr>
        <p:xfrm>
          <a:off x="5754255" y="3358906"/>
          <a:ext cx="5717313" cy="18965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DD58F038-9F96-C3F6-8B6C-1C715D9660CA}"/>
              </a:ext>
            </a:extLst>
          </p:cNvPr>
          <p:cNvGrpSpPr/>
          <p:nvPr/>
        </p:nvGrpSpPr>
        <p:grpSpPr>
          <a:xfrm>
            <a:off x="6531172" y="3815021"/>
            <a:ext cx="4839854" cy="1283452"/>
            <a:chOff x="7696" y="3096911"/>
            <a:chExt cx="5837313" cy="175566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20FCB8-29D1-07CC-D579-B87B7A30C9AD}"/>
                </a:ext>
              </a:extLst>
            </p:cNvPr>
            <p:cNvSpPr/>
            <p:nvPr/>
          </p:nvSpPr>
          <p:spPr>
            <a:xfrm>
              <a:off x="7696" y="3096911"/>
              <a:ext cx="5558165" cy="13671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7BF92C-4A7C-0FC1-B8A6-864CE6D82B9D}"/>
                </a:ext>
              </a:extLst>
            </p:cNvPr>
            <p:cNvSpPr txBox="1"/>
            <p:nvPr/>
          </p:nvSpPr>
          <p:spPr>
            <a:xfrm>
              <a:off x="286844" y="3191291"/>
              <a:ext cx="5558165" cy="1661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7581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/>
                <a:t>Application Interfaces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Blue Prism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Epic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dirty="0"/>
                <a:t>MS Office</a:t>
              </a:r>
              <a:endParaRPr lang="en-US" sz="1200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</p:txBody>
        </p:sp>
      </p:grpSp>
      <p:sp>
        <p:nvSpPr>
          <p:cNvPr id="9" name="Rectangle 8" descr="Cloud Computing">
            <a:extLst>
              <a:ext uri="{FF2B5EF4-FFF2-40B4-BE49-F238E27FC236}">
                <a16:creationId xmlns:a16="http://schemas.microsoft.com/office/drawing/2014/main" id="{62D5F193-5CF9-6984-1C71-0FF2BA44D093}"/>
              </a:ext>
            </a:extLst>
          </p:cNvPr>
          <p:cNvSpPr/>
          <p:nvPr/>
        </p:nvSpPr>
        <p:spPr>
          <a:xfrm>
            <a:off x="6645807" y="3927722"/>
            <a:ext cx="544315" cy="758952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B0581-1785-E840-518C-A92EC0DE8B68}"/>
              </a:ext>
            </a:extLst>
          </p:cNvPr>
          <p:cNvSpPr txBox="1"/>
          <p:nvPr/>
        </p:nvSpPr>
        <p:spPr>
          <a:xfrm>
            <a:off x="568168" y="1061379"/>
            <a:ext cx="590405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Process Description</a:t>
            </a:r>
          </a:p>
          <a:p>
            <a:endParaRPr lang="en-US" b="1" dirty="0"/>
          </a:p>
          <a:p>
            <a:r>
              <a:rPr lang="en-US" sz="1600" dirty="0"/>
              <a:t>This bot will automate the processing and submission of referrals for patient encounters in Epic for payors that have 278R Transactions enabled.</a:t>
            </a:r>
          </a:p>
          <a:p>
            <a:endParaRPr lang="en-US" sz="1600" dirty="0"/>
          </a:p>
          <a:p>
            <a:r>
              <a:rPr lang="en-US" sz="1600" b="1" dirty="0"/>
              <a:t>Key Functions: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will work from Patient WQs in Epic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will identify accounts with referrals with a shell status of "Blank" or "New Request"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will refresh the RTE (Real-Time Eligibility) check to verify eligibility for the current 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will make sure there is a referral shell attached to the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will check referral notes to ensure the order matches the service date on the encounter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After all checks clear it will perform 278R submission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This action will update the record automatically in Epic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122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4D9C2-3AF1-4DEE-9BF0-CBD62DBD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437070"/>
            <a:ext cx="10902950" cy="624309"/>
          </a:xfrm>
        </p:spPr>
        <p:txBody>
          <a:bodyPr/>
          <a:lstStyle/>
          <a:p>
            <a:r>
              <a:rPr lang="en-US" dirty="0"/>
              <a:t>Referral Status Inquiries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DBBEFE-5923-4303-A743-75358F0D79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Confidential—do not copy or distribute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1913BF2-B5A9-4462-B300-51DE960ED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054400"/>
              </p:ext>
            </p:extLst>
          </p:nvPr>
        </p:nvGraphicFramePr>
        <p:xfrm>
          <a:off x="6548583" y="1061379"/>
          <a:ext cx="4699659" cy="2206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400">
                  <a:extLst>
                    <a:ext uri="{9D8B030D-6E8A-4147-A177-3AD203B41FA5}">
                      <a16:colId xmlns:a16="http://schemas.microsoft.com/office/drawing/2014/main" val="3186542561"/>
                    </a:ext>
                  </a:extLst>
                </a:gridCol>
                <a:gridCol w="1687259">
                  <a:extLst>
                    <a:ext uri="{9D8B030D-6E8A-4147-A177-3AD203B41FA5}">
                      <a16:colId xmlns:a16="http://schemas.microsoft.com/office/drawing/2014/main" val="484606653"/>
                    </a:ext>
                  </a:extLst>
                </a:gridCol>
              </a:tblGrid>
              <a:tr h="376199">
                <a:tc>
                  <a:txBody>
                    <a:bodyPr/>
                    <a:lstStyle/>
                    <a:p>
                      <a:r>
                        <a:rPr lang="en-US" sz="1600" dirty="0"/>
                        <a:t>Intelligent Automation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2032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Internal ID#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RCOA04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629486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Opportunity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Referral Status Inquiries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57979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11,000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66281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Augmented Dollars (Hard Savings)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$356,400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22188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Dollars (Enhancement/Revenue)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411151"/>
                  </a:ext>
                </a:extLst>
              </a:tr>
            </a:tbl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3102B8ED-91D0-4EC6-868A-0F88A7736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075423"/>
              </p:ext>
            </p:extLst>
          </p:nvPr>
        </p:nvGraphicFramePr>
        <p:xfrm>
          <a:off x="6548583" y="3590263"/>
          <a:ext cx="4699659" cy="1416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B3B1FE-E947-B8B4-70C3-7507AFE10766}"/>
              </a:ext>
            </a:extLst>
          </p:cNvPr>
          <p:cNvSpPr txBox="1"/>
          <p:nvPr/>
        </p:nvSpPr>
        <p:spPr>
          <a:xfrm>
            <a:off x="715950" y="1061379"/>
            <a:ext cx="5904058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Process Description</a:t>
            </a:r>
          </a:p>
          <a:p>
            <a:endParaRPr lang="en-US" b="1" dirty="0"/>
          </a:p>
          <a:p>
            <a:r>
              <a:rPr lang="en-US" sz="1600" dirty="0"/>
              <a:t>This bot automates the Referral Inquiry process between Epic and Payor Websites.</a:t>
            </a:r>
          </a:p>
          <a:p>
            <a:endParaRPr lang="en-US" b="1" dirty="0"/>
          </a:p>
          <a:p>
            <a:r>
              <a:rPr lang="en-US" b="1" dirty="0"/>
              <a:t>Key Functions: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works from Patient WQs in Epic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selects the accounts with “PSC – Awaiting PCP Response” and “PSC – Patient Follow up Required”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checks the referral shell number in Epic to later compare with the results returned from payors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checks for the referral in the payor systems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validates all the findings based on business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a valid referral is found it updates the referral shell in Epic with relevant details (dates, visits, status)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the referral is not for the PCP, it adds a Referral Note, takes a screenshot, and flags the item for review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19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4D9C2-3AF1-4DEE-9BF0-CBD62DBD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437070"/>
            <a:ext cx="10902950" cy="956516"/>
          </a:xfrm>
        </p:spPr>
        <p:txBody>
          <a:bodyPr/>
          <a:lstStyle/>
          <a:p>
            <a:r>
              <a:rPr lang="en-US" dirty="0"/>
              <a:t>HB Provider Enrollment Denials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DBBEFE-5923-4303-A743-75358F0D79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Confidential—do not copy or distribute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1913BF2-B5A9-4462-B300-51DE960ED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4817288"/>
              </p:ext>
            </p:extLst>
          </p:nvPr>
        </p:nvGraphicFramePr>
        <p:xfrm>
          <a:off x="6847817" y="1255518"/>
          <a:ext cx="4699659" cy="2297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400">
                  <a:extLst>
                    <a:ext uri="{9D8B030D-6E8A-4147-A177-3AD203B41FA5}">
                      <a16:colId xmlns:a16="http://schemas.microsoft.com/office/drawing/2014/main" val="3186542561"/>
                    </a:ext>
                  </a:extLst>
                </a:gridCol>
                <a:gridCol w="1687259">
                  <a:extLst>
                    <a:ext uri="{9D8B030D-6E8A-4147-A177-3AD203B41FA5}">
                      <a16:colId xmlns:a16="http://schemas.microsoft.com/office/drawing/2014/main" val="484606653"/>
                    </a:ext>
                  </a:extLst>
                </a:gridCol>
              </a:tblGrid>
              <a:tr h="376199">
                <a:tc>
                  <a:txBody>
                    <a:bodyPr/>
                    <a:lstStyle/>
                    <a:p>
                      <a:r>
                        <a:rPr lang="en-US" sz="1600" dirty="0"/>
                        <a:t>Intelligent Automation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2032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Internal ID#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RCOCBO76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629486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Opportunity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HB Provider Enrollment Denials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57979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66281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Augmented Dollars (Hard Savings)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$16,150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22188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Dollars (Enhancement/Revenue)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$6.8 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411151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A75C7FCA-DB01-04BE-74BA-735F5AB672F5}"/>
              </a:ext>
            </a:extLst>
          </p:cNvPr>
          <p:cNvGrpSpPr/>
          <p:nvPr/>
        </p:nvGrpSpPr>
        <p:grpSpPr>
          <a:xfrm>
            <a:off x="6847816" y="3835338"/>
            <a:ext cx="4699660" cy="1367106"/>
            <a:chOff x="0" y="3015584"/>
            <a:chExt cx="5558165" cy="136710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C54C3EC-8DBB-90CF-E82A-22E58CA71BDB}"/>
                </a:ext>
              </a:extLst>
            </p:cNvPr>
            <p:cNvSpPr/>
            <p:nvPr/>
          </p:nvSpPr>
          <p:spPr>
            <a:xfrm>
              <a:off x="0" y="3015584"/>
              <a:ext cx="5558165" cy="13671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5B6FCC-4BD7-D6FC-8D5C-2B8B3AC3E4AF}"/>
                </a:ext>
              </a:extLst>
            </p:cNvPr>
            <p:cNvSpPr txBox="1"/>
            <p:nvPr/>
          </p:nvSpPr>
          <p:spPr>
            <a:xfrm>
              <a:off x="0" y="3015584"/>
              <a:ext cx="5558165" cy="13671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7581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/>
                <a:t>Application Interfaces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Blue Prism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MS Office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Epic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Websites: MD-Staff (leverage existing build in Blue Prism or APIs)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A669A30-7F6C-9ED9-9E7E-FB2C270C6682}"/>
              </a:ext>
            </a:extLst>
          </p:cNvPr>
          <p:cNvSpPr txBox="1"/>
          <p:nvPr/>
        </p:nvSpPr>
        <p:spPr>
          <a:xfrm>
            <a:off x="656343" y="1255518"/>
            <a:ext cx="590405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Process Description</a:t>
            </a:r>
          </a:p>
          <a:p>
            <a:endParaRPr lang="en-US" dirty="0"/>
          </a:p>
          <a:p>
            <a:r>
              <a:rPr lang="en-US" sz="1600" dirty="0"/>
              <a:t>This automation optimizes the provider enrollment process for HB claims, aligns it with the existing PB automation, and reduces denial-related write-offs. </a:t>
            </a:r>
          </a:p>
          <a:p>
            <a:endParaRPr lang="en-US" sz="1600" dirty="0"/>
          </a:p>
          <a:p>
            <a:r>
              <a:rPr lang="en-US" sz="1600" b="1" dirty="0"/>
              <a:t>Key Functions: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Work claim edits for provider enrollment issues in HB Claim Edit WQs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Validate correct health plan is being billed including carve-outs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Perform multi-layered rule-based validations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Extract provider credentialing &amp; enrollment data from MD-Staff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Analyze credentialing and enrollment status using business logic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Based on findings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Auto-resubmit if provider was enrolled at the time of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Write off charge if enrollment occurred after the date of service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Route to enrollment team if credentialing issues exist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Route to enrollment team if an application is required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6" name="Rectangle 15" descr="Cloud Computing">
            <a:extLst>
              <a:ext uri="{FF2B5EF4-FFF2-40B4-BE49-F238E27FC236}">
                <a16:creationId xmlns:a16="http://schemas.microsoft.com/office/drawing/2014/main" id="{1F3B1E82-026E-C250-8AED-3707C92DDD2D}"/>
              </a:ext>
            </a:extLst>
          </p:cNvPr>
          <p:cNvSpPr/>
          <p:nvPr/>
        </p:nvSpPr>
        <p:spPr>
          <a:xfrm>
            <a:off x="6847817" y="4019817"/>
            <a:ext cx="541246" cy="754672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36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4D9C2-3AF1-4DEE-9BF0-CBD62DBD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437070"/>
            <a:ext cx="10902950" cy="506419"/>
          </a:xfrm>
        </p:spPr>
        <p:txBody>
          <a:bodyPr/>
          <a:lstStyle/>
          <a:p>
            <a:r>
              <a:rPr lang="en-US" dirty="0"/>
              <a:t>BCBS Delegation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DBBEFE-5923-4303-A743-75358F0D79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Confidential—do not copy or distribute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1913BF2-B5A9-4462-B300-51DE960ED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271306"/>
              </p:ext>
            </p:extLst>
          </p:nvPr>
        </p:nvGraphicFramePr>
        <p:xfrm>
          <a:off x="6450821" y="952564"/>
          <a:ext cx="4699659" cy="2297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9434">
                  <a:extLst>
                    <a:ext uri="{9D8B030D-6E8A-4147-A177-3AD203B41FA5}">
                      <a16:colId xmlns:a16="http://schemas.microsoft.com/office/drawing/2014/main" val="3186542561"/>
                    </a:ext>
                  </a:extLst>
                </a:gridCol>
                <a:gridCol w="1840225">
                  <a:extLst>
                    <a:ext uri="{9D8B030D-6E8A-4147-A177-3AD203B41FA5}">
                      <a16:colId xmlns:a16="http://schemas.microsoft.com/office/drawing/2014/main" val="484606653"/>
                    </a:ext>
                  </a:extLst>
                </a:gridCol>
              </a:tblGrid>
              <a:tr h="376199">
                <a:tc>
                  <a:txBody>
                    <a:bodyPr/>
                    <a:lstStyle/>
                    <a:p>
                      <a:r>
                        <a:rPr lang="en-US" sz="1600" dirty="0"/>
                        <a:t>Intelligent Automation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2032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Internal ID#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RCOA01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629486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Opportunity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BCBS Delegation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57979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66281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Augmented Dollars (Hard Savings)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$9,700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22188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Dollars (Enhancement/Revenue)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$819,700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411151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06922B68-787D-1572-BBEA-D6BFDE0763C2}"/>
              </a:ext>
            </a:extLst>
          </p:cNvPr>
          <p:cNvGrpSpPr/>
          <p:nvPr/>
        </p:nvGrpSpPr>
        <p:grpSpPr>
          <a:xfrm>
            <a:off x="6439642" y="3785448"/>
            <a:ext cx="4905636" cy="1440470"/>
            <a:chOff x="7696" y="3096911"/>
            <a:chExt cx="5837313" cy="175566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170833-7897-8FDC-6AC5-21B59C049E02}"/>
                </a:ext>
              </a:extLst>
            </p:cNvPr>
            <p:cNvSpPr/>
            <p:nvPr/>
          </p:nvSpPr>
          <p:spPr>
            <a:xfrm>
              <a:off x="7696" y="3096911"/>
              <a:ext cx="5558165" cy="1367106"/>
            </a:xfrm>
            <a:prstGeom prst="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1FFDAE-0D91-E9DC-F1A9-9F66C2519C15}"/>
                </a:ext>
              </a:extLst>
            </p:cNvPr>
            <p:cNvSpPr txBox="1"/>
            <p:nvPr/>
          </p:nvSpPr>
          <p:spPr>
            <a:xfrm>
              <a:off x="286844" y="3191291"/>
              <a:ext cx="5558165" cy="1661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87581" tIns="45720" rIns="45720" bIns="45720" numCol="1" spcCol="1270" anchor="t" anchorCtr="0">
              <a:noAutofit/>
            </a:bodyPr>
            <a:lstStyle/>
            <a:p>
              <a:pPr marL="0" lvl="0" indent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/>
                <a:t>Application Interfaces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Blue Prism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MS Office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Websites: MD-Staff (leverage existing build in Blue Prism)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200" kern="1200" dirty="0"/>
            </a:p>
          </p:txBody>
        </p:sp>
      </p:grpSp>
      <p:sp>
        <p:nvSpPr>
          <p:cNvPr id="12" name="Rectangle 11" descr="Cloud Computing">
            <a:extLst>
              <a:ext uri="{FF2B5EF4-FFF2-40B4-BE49-F238E27FC236}">
                <a16:creationId xmlns:a16="http://schemas.microsoft.com/office/drawing/2014/main" id="{44430C02-7C6B-A04B-DB6D-BD88E754C97A}"/>
              </a:ext>
            </a:extLst>
          </p:cNvPr>
          <p:cNvSpPr/>
          <p:nvPr/>
        </p:nvSpPr>
        <p:spPr>
          <a:xfrm>
            <a:off x="6531172" y="3984821"/>
            <a:ext cx="544315" cy="758952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3CC58-6BF4-8F9E-7A78-A1130C5D37C5}"/>
              </a:ext>
            </a:extLst>
          </p:cNvPr>
          <p:cNvSpPr txBox="1"/>
          <p:nvPr/>
        </p:nvSpPr>
        <p:spPr>
          <a:xfrm>
            <a:off x="535584" y="954395"/>
            <a:ext cx="590405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Process Description</a:t>
            </a:r>
          </a:p>
          <a:p>
            <a:endParaRPr lang="en-US" sz="1600" dirty="0"/>
          </a:p>
          <a:p>
            <a:r>
              <a:rPr lang="en-US" sz="1600" dirty="0"/>
              <a:t>This automation is designed to retrieve, process, and submit enrollment contracts to BCBS.</a:t>
            </a:r>
          </a:p>
          <a:p>
            <a:endParaRPr lang="en-US" sz="1600" dirty="0"/>
          </a:p>
          <a:p>
            <a:r>
              <a:rPr lang="en-US" sz="1600" b="1" dirty="0"/>
              <a:t>Key Functions: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Bot receives daily .csv files listing providers new to MGB who need to be credentialed or recredentialed for BCBS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Each file corresponds to a group NPI (e.g., MGH, MGPO, BWPO)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Bot reconciles and loads the files to Blue Prism WQ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Logs into MD-Staff and navigates to the Enrollment section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Identifies the BCBS plan linked to the correct entity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Downloads all attachments related to the provider’s contract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Saves attachments in a shared folder, renames the files to required naming convention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Organizes contracts by entity and creates a zip folder for each group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Converts .csv files to .txt format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Moves zipped folders and text files to an SFA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file management process auto-uploads them to Tumbleweed for final submission to BCBS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54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4D9C2-3AF1-4DEE-9BF0-CBD62DBD8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525" y="437070"/>
            <a:ext cx="10902950" cy="617257"/>
          </a:xfrm>
        </p:spPr>
        <p:txBody>
          <a:bodyPr/>
          <a:lstStyle/>
          <a:p>
            <a:r>
              <a:rPr lang="en-US" dirty="0"/>
              <a:t>PCP Mismatch Notifications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DBBEFE-5923-4303-A743-75358F0D79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Confidential—do not copy or distribute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91913BF2-B5A9-4462-B300-51DE960ED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4667441"/>
              </p:ext>
            </p:extLst>
          </p:nvPr>
        </p:nvGraphicFramePr>
        <p:xfrm>
          <a:off x="6548583" y="1131473"/>
          <a:ext cx="4699659" cy="2297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400">
                  <a:extLst>
                    <a:ext uri="{9D8B030D-6E8A-4147-A177-3AD203B41FA5}">
                      <a16:colId xmlns:a16="http://schemas.microsoft.com/office/drawing/2014/main" val="3186542561"/>
                    </a:ext>
                  </a:extLst>
                </a:gridCol>
                <a:gridCol w="1687259">
                  <a:extLst>
                    <a:ext uri="{9D8B030D-6E8A-4147-A177-3AD203B41FA5}">
                      <a16:colId xmlns:a16="http://schemas.microsoft.com/office/drawing/2014/main" val="484606653"/>
                    </a:ext>
                  </a:extLst>
                </a:gridCol>
              </a:tblGrid>
              <a:tr h="376199">
                <a:tc>
                  <a:txBody>
                    <a:bodyPr/>
                    <a:lstStyle/>
                    <a:p>
                      <a:r>
                        <a:rPr lang="en-US" sz="1600" dirty="0"/>
                        <a:t>Intelligent Automation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2032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Internal ID#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RCOA03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629486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Opportunity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PCP Mismatch Notifications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257979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2,000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66281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r>
                        <a:rPr lang="en-US" sz="1200" dirty="0"/>
                        <a:t>Augmented Dollars (Hard Savings)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$64,800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622188"/>
                  </a:ext>
                </a:extLst>
              </a:tr>
              <a:tr h="36603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Augmented Dollars (Enhancement/Revenue)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6411151"/>
                  </a:ext>
                </a:extLst>
              </a:tr>
            </a:tbl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3102B8ED-91D0-4EC6-868A-0F88A7736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6071008"/>
              </p:ext>
            </p:extLst>
          </p:nvPr>
        </p:nvGraphicFramePr>
        <p:xfrm>
          <a:off x="6548583" y="2941148"/>
          <a:ext cx="4699659" cy="236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E5EA47D-32D2-E14D-ACCB-B5477EC0F2F2}"/>
              </a:ext>
            </a:extLst>
          </p:cNvPr>
          <p:cNvSpPr txBox="1"/>
          <p:nvPr/>
        </p:nvSpPr>
        <p:spPr>
          <a:xfrm>
            <a:off x="568168" y="1061379"/>
            <a:ext cx="590405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Process Description</a:t>
            </a:r>
          </a:p>
          <a:p>
            <a:endParaRPr lang="en-US" sz="1600" dirty="0"/>
          </a:p>
          <a:p>
            <a:r>
              <a:rPr lang="en-US" sz="1600" dirty="0"/>
              <a:t>This bot automates the process of handling RTE responses with PCP Mismatch message identified in Patient WQs in Epic. </a:t>
            </a:r>
          </a:p>
          <a:p>
            <a:endParaRPr lang="en-US" sz="1600" dirty="0"/>
          </a:p>
          <a:p>
            <a:r>
              <a:rPr lang="en-US" sz="1600" b="1" dirty="0"/>
              <a:t>Key Functions: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selects the accounts with an RTE response of "PCP Mismatch“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navigates to the patient registration, accesses the appropriate coverage, and retrieves the RTE response from the payor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extracts and stores the PCP information from the RTE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bot composes a message with the PCP details and sends an In-basket notification to the patient asking them to update the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After a specified period, the bot rechecks the RTE response to see if the PCP information has been updated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It makes follow-up attempts if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the patient does not update the information after two attempts, the bot transfers the account to another WQ where an Auto Dialer will try to contact the patient</a:t>
            </a:r>
          </a:p>
        </p:txBody>
      </p:sp>
    </p:spTree>
    <p:extLst>
      <p:ext uri="{BB962C8B-B14F-4D97-AF65-F5344CB8AC3E}">
        <p14:creationId xmlns:p14="http://schemas.microsoft.com/office/powerpoint/2010/main" val="2937340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BD40A-48A8-0CE2-DD56-6BD5AAFA7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523875"/>
            <a:ext cx="10902950" cy="956516"/>
          </a:xfrm>
        </p:spPr>
        <p:txBody>
          <a:bodyPr anchor="t">
            <a:normAutofit/>
          </a:bodyPr>
          <a:lstStyle/>
          <a:p>
            <a:r>
              <a:rPr lang="en-US" dirty="0"/>
              <a:t>Questions</a:t>
            </a:r>
          </a:p>
        </p:txBody>
      </p:sp>
      <p:pic>
        <p:nvPicPr>
          <p:cNvPr id="6" name="Content Placeholder 5" descr="Person with idea concept">
            <a:extLst>
              <a:ext uri="{FF2B5EF4-FFF2-40B4-BE49-F238E27FC236}">
                <a16:creationId xmlns:a16="http://schemas.microsoft.com/office/drawing/2014/main" id="{4133FECB-56F6-68C0-7250-A739F2A4D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7565" r="-1" b="27151"/>
          <a:stretch/>
        </p:blipFill>
        <p:spPr>
          <a:xfrm>
            <a:off x="743235" y="1480391"/>
            <a:ext cx="10902950" cy="4391304"/>
          </a:xfrm>
          <a:noFill/>
        </p:spPr>
      </p:pic>
    </p:spTree>
    <p:extLst>
      <p:ext uri="{BB962C8B-B14F-4D97-AF65-F5344CB8AC3E}">
        <p14:creationId xmlns:p14="http://schemas.microsoft.com/office/powerpoint/2010/main" val="836206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479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xCUTrzp..khx_FJMRB_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GB_standard_template_082020">
  <a:themeElements>
    <a:clrScheme name="MGB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MGB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2" id="{02AFB435-E4BC-5B40-A90F-4C49A970DE09}" vid="{08332808-3A56-FE44-AF20-BA7BC530ED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1E682B8C0CC841BED476E4B422AC99" ma:contentTypeVersion="16" ma:contentTypeDescription="Create a new document." ma:contentTypeScope="" ma:versionID="a74b31bd4c96eb500e6b03df667e95e0">
  <xsd:schema xmlns:xsd="http://www.w3.org/2001/XMLSchema" xmlns:xs="http://www.w3.org/2001/XMLSchema" xmlns:p="http://schemas.microsoft.com/office/2006/metadata/properties" xmlns:ns3="8137cdbf-a7fb-42b1-8580-a051bf23762b" xmlns:ns4="ac69aa8d-d37c-4c22-a35d-bd170b15ce12" targetNamespace="http://schemas.microsoft.com/office/2006/metadata/properties" ma:root="true" ma:fieldsID="697ddec1aedfd2d3ae677d5f37834e9a" ns3:_="" ns4:_="">
    <xsd:import namespace="8137cdbf-a7fb-42b1-8580-a051bf23762b"/>
    <xsd:import namespace="ac69aa8d-d37c-4c22-a35d-bd170b15ce1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_activity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7cdbf-a7fb-42b1-8580-a051bf23762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69aa8d-d37c-4c22-a35d-bd170b15ce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c69aa8d-d37c-4c22-a35d-bd170b15ce1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C49DA0-6686-4BA8-A10E-7F3D1E724B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37cdbf-a7fb-42b1-8580-a051bf23762b"/>
    <ds:schemaRef ds:uri="ac69aa8d-d37c-4c22-a35d-bd170b15ce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6CD851-57E5-4F52-90CA-6790E94ACF1C}">
  <ds:schemaRefs>
    <ds:schemaRef ds:uri="http://purl.org/dc/elements/1.1/"/>
    <ds:schemaRef ds:uri="http://schemas.openxmlformats.org/package/2006/metadata/core-properties"/>
    <ds:schemaRef ds:uri="8137cdbf-a7fb-42b1-8580-a051bf23762b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c69aa8d-d37c-4c22-a35d-bd170b15ce12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75944B1-A966-4292-B727-CD0AD2D5E6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6457</TotalTime>
  <Words>1185</Words>
  <Application>Microsoft Office PowerPoint</Application>
  <PresentationFormat>Widescreen</PresentationFormat>
  <Paragraphs>201</Paragraphs>
  <Slides>9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Georgia</vt:lpstr>
      <vt:lpstr>System Font Regular</vt:lpstr>
      <vt:lpstr>Wingdings</vt:lpstr>
      <vt:lpstr>MGB_standard_template_082020</vt:lpstr>
      <vt:lpstr>think-cell Slide</vt:lpstr>
      <vt:lpstr>  2025 Q1&amp;Q2 Automation Pipeline  March 2025</vt:lpstr>
      <vt:lpstr>Denial Creation for PB Paper Correspondence</vt:lpstr>
      <vt:lpstr>278 Referral Submission</vt:lpstr>
      <vt:lpstr>Referral Status Inquiries</vt:lpstr>
      <vt:lpstr>HB Provider Enrollment Denials</vt:lpstr>
      <vt:lpstr>BCBS Delegation</vt:lpstr>
      <vt:lpstr>PCP Mismatch Notifications</vt:lpstr>
      <vt:lpstr>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RPA Workgroup</dc:title>
  <dc:creator>Kevin</dc:creator>
  <cp:lastModifiedBy>Chilingaryan, Mane</cp:lastModifiedBy>
  <cp:revision>204</cp:revision>
  <dcterms:created xsi:type="dcterms:W3CDTF">2020-11-11T17:08:25Z</dcterms:created>
  <dcterms:modified xsi:type="dcterms:W3CDTF">2025-03-06T16:47:20Z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0x010100961E682B8C0CC841BED476E4B422AC99</vt:lpwstr>
  </property>
</Properties>
</file>