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274" r:id="rId4"/>
    <p:sldId id="275" r:id="rId5"/>
    <p:sldId id="258" r:id="rId6"/>
    <p:sldId id="266" r:id="rId7"/>
    <p:sldId id="270" r:id="rId8"/>
    <p:sldId id="272" r:id="rId9"/>
    <p:sldId id="276" r:id="rId10"/>
    <p:sldId id="267" r:id="rId11"/>
  </p:sldIdLst>
  <p:sldSz cx="18288000" cy="10287000"/>
  <p:notesSz cx="6858000" cy="9144000"/>
  <p:embeddedFontLst>
    <p:embeddedFont>
      <p:font typeface="Poppins Light Bold" panose="020B0604020202020204" charset="0"/>
      <p:regular r:id="rId13"/>
    </p:embeddedFont>
    <p:embeddedFont>
      <p:font typeface="Calibri" panose="020F0502020204030204" pitchFamily="34" charset="0"/>
      <p:regular r:id="rId14"/>
      <p:bold r:id="rId15"/>
      <p:italic r:id="rId16"/>
      <p:boldItalic r:id="rId17"/>
    </p:embeddedFont>
    <p:embeddedFont>
      <p:font typeface="Poppins Bold"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90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1163" autoAdjust="0"/>
  </p:normalViewPr>
  <p:slideViewPr>
    <p:cSldViewPr>
      <p:cViewPr varScale="1">
        <p:scale>
          <a:sx n="42" d="100"/>
          <a:sy n="42" d="100"/>
        </p:scale>
        <p:origin x="77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4683C8-4613-486B-A226-80C4C5E73E48}" type="datetimeFigureOut">
              <a:rPr lang="en-US" smtClean="0"/>
              <a:t>4/3/2025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4EF7B2-75C2-4722-870D-F29D0AD6912C}" type="slidenum">
              <a:rPr lang="en-US" smtClean="0"/>
              <a:t>‹#›</a:t>
            </a:fld>
            <a:endParaRPr lang="en-US"/>
          </a:p>
        </p:txBody>
      </p:sp>
    </p:spTree>
    <p:extLst>
      <p:ext uri="{BB962C8B-B14F-4D97-AF65-F5344CB8AC3E}">
        <p14:creationId xmlns:p14="http://schemas.microsoft.com/office/powerpoint/2010/main" val="2716022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a:t>
            </a:r>
            <a:endParaRPr lang="en-US" dirty="0"/>
          </a:p>
        </p:txBody>
      </p:sp>
      <p:sp>
        <p:nvSpPr>
          <p:cNvPr id="4" name="Slide Number Placeholder 3"/>
          <p:cNvSpPr>
            <a:spLocks noGrp="1"/>
          </p:cNvSpPr>
          <p:nvPr>
            <p:ph type="sldNum" sz="quarter" idx="10"/>
          </p:nvPr>
        </p:nvSpPr>
        <p:spPr/>
        <p:txBody>
          <a:bodyPr/>
          <a:lstStyle/>
          <a:p>
            <a:fld id="{8D4EF7B2-75C2-4722-870D-F29D0AD6912C}" type="slidenum">
              <a:rPr lang="en-US" smtClean="0"/>
              <a:t>1</a:t>
            </a:fld>
            <a:endParaRPr lang="en-US"/>
          </a:p>
        </p:txBody>
      </p:sp>
    </p:spTree>
    <p:extLst>
      <p:ext uri="{BB962C8B-B14F-4D97-AF65-F5344CB8AC3E}">
        <p14:creationId xmlns:p14="http://schemas.microsoft.com/office/powerpoint/2010/main" val="1125538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started, the team, the department, and our focus.</a:t>
            </a:r>
            <a:endParaRPr lang="en-US" dirty="0"/>
          </a:p>
        </p:txBody>
      </p:sp>
      <p:sp>
        <p:nvSpPr>
          <p:cNvPr id="4" name="Slide Number Placeholder 3"/>
          <p:cNvSpPr>
            <a:spLocks noGrp="1"/>
          </p:cNvSpPr>
          <p:nvPr>
            <p:ph type="sldNum" sz="quarter" idx="10"/>
          </p:nvPr>
        </p:nvSpPr>
        <p:spPr/>
        <p:txBody>
          <a:bodyPr/>
          <a:lstStyle/>
          <a:p>
            <a:fld id="{8D4EF7B2-75C2-4722-870D-F29D0AD6912C}" type="slidenum">
              <a:rPr lang="en-US" smtClean="0"/>
              <a:t>2</a:t>
            </a:fld>
            <a:endParaRPr lang="en-US"/>
          </a:p>
        </p:txBody>
      </p:sp>
    </p:spTree>
    <p:extLst>
      <p:ext uri="{BB962C8B-B14F-4D97-AF65-F5344CB8AC3E}">
        <p14:creationId xmlns:p14="http://schemas.microsoft.com/office/powerpoint/2010/main" val="3267425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business problem, why we chose API instead of RPA.</a:t>
            </a:r>
            <a:endParaRPr lang="en-US" dirty="0"/>
          </a:p>
        </p:txBody>
      </p:sp>
      <p:sp>
        <p:nvSpPr>
          <p:cNvPr id="4" name="Slide Number Placeholder 3"/>
          <p:cNvSpPr>
            <a:spLocks noGrp="1"/>
          </p:cNvSpPr>
          <p:nvPr>
            <p:ph type="sldNum" sz="quarter" idx="10"/>
          </p:nvPr>
        </p:nvSpPr>
        <p:spPr/>
        <p:txBody>
          <a:bodyPr/>
          <a:lstStyle/>
          <a:p>
            <a:fld id="{8D4EF7B2-75C2-4722-870D-F29D0AD6912C}" type="slidenum">
              <a:rPr lang="en-US" smtClean="0"/>
              <a:t>3</a:t>
            </a:fld>
            <a:endParaRPr lang="en-US"/>
          </a:p>
        </p:txBody>
      </p:sp>
    </p:spTree>
    <p:extLst>
      <p:ext uri="{BB962C8B-B14F-4D97-AF65-F5344CB8AC3E}">
        <p14:creationId xmlns:p14="http://schemas.microsoft.com/office/powerpoint/2010/main" val="4140996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Insights –</a:t>
            </a:r>
            <a:r>
              <a:rPr lang="en-US" baseline="0" dirty="0" smtClean="0"/>
              <a:t> How it benefits our program</a:t>
            </a:r>
            <a:endParaRPr lang="en-US" dirty="0"/>
          </a:p>
        </p:txBody>
      </p:sp>
      <p:sp>
        <p:nvSpPr>
          <p:cNvPr id="4" name="Slide Number Placeholder 3"/>
          <p:cNvSpPr>
            <a:spLocks noGrp="1"/>
          </p:cNvSpPr>
          <p:nvPr>
            <p:ph type="sldNum" sz="quarter" idx="10"/>
          </p:nvPr>
        </p:nvSpPr>
        <p:spPr/>
        <p:txBody>
          <a:bodyPr/>
          <a:lstStyle/>
          <a:p>
            <a:fld id="{8D4EF7B2-75C2-4722-870D-F29D0AD6912C}" type="slidenum">
              <a:rPr lang="en-US" smtClean="0"/>
              <a:t>4</a:t>
            </a:fld>
            <a:endParaRPr lang="en-US"/>
          </a:p>
        </p:txBody>
      </p:sp>
    </p:spTree>
    <p:extLst>
      <p:ext uri="{BB962C8B-B14F-4D97-AF65-F5344CB8AC3E}">
        <p14:creationId xmlns:p14="http://schemas.microsoft.com/office/powerpoint/2010/main" val="360840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rgbClr val="4690C7"/>
                </a:solidFill>
                <a:latin typeface="Poppins Bold"/>
                <a:ea typeface="Poppins Bold"/>
                <a:cs typeface="Poppins Bold"/>
                <a:sym typeface="Poppins Bold"/>
              </a:rPr>
              <a:t>What We’re Building – Brief Description</a:t>
            </a:r>
          </a:p>
          <a:p>
            <a:endParaRPr lang="en-US" dirty="0"/>
          </a:p>
        </p:txBody>
      </p:sp>
      <p:sp>
        <p:nvSpPr>
          <p:cNvPr id="4" name="Slide Number Placeholder 3"/>
          <p:cNvSpPr>
            <a:spLocks noGrp="1"/>
          </p:cNvSpPr>
          <p:nvPr>
            <p:ph type="sldNum" sz="quarter" idx="10"/>
          </p:nvPr>
        </p:nvSpPr>
        <p:spPr/>
        <p:txBody>
          <a:bodyPr/>
          <a:lstStyle/>
          <a:p>
            <a:fld id="{8D4EF7B2-75C2-4722-870D-F29D0AD6912C}" type="slidenum">
              <a:rPr lang="en-US" smtClean="0"/>
              <a:t>5</a:t>
            </a:fld>
            <a:endParaRPr lang="en-US"/>
          </a:p>
        </p:txBody>
      </p:sp>
    </p:spTree>
    <p:extLst>
      <p:ext uri="{BB962C8B-B14F-4D97-AF65-F5344CB8AC3E}">
        <p14:creationId xmlns:p14="http://schemas.microsoft.com/office/powerpoint/2010/main" val="4174175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4EF7B2-75C2-4722-870D-F29D0AD6912C}" type="slidenum">
              <a:rPr lang="en-US" smtClean="0"/>
              <a:t>7</a:t>
            </a:fld>
            <a:endParaRPr lang="en-US"/>
          </a:p>
        </p:txBody>
      </p:sp>
    </p:spTree>
    <p:extLst>
      <p:ext uri="{BB962C8B-B14F-4D97-AF65-F5344CB8AC3E}">
        <p14:creationId xmlns:p14="http://schemas.microsoft.com/office/powerpoint/2010/main" val="264978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Open discussion, recommendations.</a:t>
            </a:r>
            <a:endParaRPr lang="en-US" dirty="0"/>
          </a:p>
        </p:txBody>
      </p:sp>
      <p:sp>
        <p:nvSpPr>
          <p:cNvPr id="4" name="Slide Number Placeholder 3"/>
          <p:cNvSpPr>
            <a:spLocks noGrp="1"/>
          </p:cNvSpPr>
          <p:nvPr>
            <p:ph type="sldNum" sz="quarter" idx="10"/>
          </p:nvPr>
        </p:nvSpPr>
        <p:spPr/>
        <p:txBody>
          <a:bodyPr/>
          <a:lstStyle/>
          <a:p>
            <a:fld id="{8D4EF7B2-75C2-4722-870D-F29D0AD6912C}" type="slidenum">
              <a:rPr lang="en-US" smtClean="0"/>
              <a:t>9</a:t>
            </a:fld>
            <a:endParaRPr lang="en-US"/>
          </a:p>
        </p:txBody>
      </p:sp>
    </p:spTree>
    <p:extLst>
      <p:ext uri="{BB962C8B-B14F-4D97-AF65-F5344CB8AC3E}">
        <p14:creationId xmlns:p14="http://schemas.microsoft.com/office/powerpoint/2010/main" val="431725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jfi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7.jfif"/></Relationships>
</file>

<file path=ppt/slides/_rels/slide8.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jfi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34286" y="0"/>
            <a:ext cx="6853714" cy="10287000"/>
          </a:xfrm>
          <a:custGeom>
            <a:avLst/>
            <a:gdLst/>
            <a:ahLst/>
            <a:cxnLst/>
            <a:rect l="l" t="t" r="r" b="b"/>
            <a:pathLst>
              <a:path w="6853714" h="10287000">
                <a:moveTo>
                  <a:pt x="0" y="0"/>
                </a:moveTo>
                <a:lnTo>
                  <a:pt x="6853714" y="0"/>
                </a:lnTo>
                <a:lnTo>
                  <a:pt x="6853714" y="10287000"/>
                </a:lnTo>
                <a:lnTo>
                  <a:pt x="0" y="10287000"/>
                </a:lnTo>
                <a:lnTo>
                  <a:pt x="0" y="0"/>
                </a:lnTo>
                <a:close/>
              </a:path>
            </a:pathLst>
          </a:custGeom>
          <a:blipFill>
            <a:blip r:embed="rId3"/>
            <a:stretch>
              <a:fillRect/>
            </a:stretch>
          </a:blipFill>
        </p:spPr>
      </p:sp>
      <p:grpSp>
        <p:nvGrpSpPr>
          <p:cNvPr id="3" name="Group 3"/>
          <p:cNvGrpSpPr/>
          <p:nvPr/>
        </p:nvGrpSpPr>
        <p:grpSpPr>
          <a:xfrm>
            <a:off x="11434286" y="-1"/>
            <a:ext cx="6853714" cy="10287001"/>
            <a:chOff x="0" y="0"/>
            <a:chExt cx="1934713" cy="2980305"/>
          </a:xfrm>
        </p:grpSpPr>
        <p:sp>
          <p:nvSpPr>
            <p:cNvPr id="4" name="Freeform 4"/>
            <p:cNvSpPr/>
            <p:nvPr/>
          </p:nvSpPr>
          <p:spPr>
            <a:xfrm>
              <a:off x="0" y="0"/>
              <a:ext cx="1934713" cy="2980305"/>
            </a:xfrm>
            <a:custGeom>
              <a:avLst/>
              <a:gdLst/>
              <a:ahLst/>
              <a:cxnLst/>
              <a:rect l="l" t="t" r="r" b="b"/>
              <a:pathLst>
                <a:path w="1934713" h="2980305">
                  <a:moveTo>
                    <a:pt x="0" y="0"/>
                  </a:moveTo>
                  <a:lnTo>
                    <a:pt x="1934713" y="0"/>
                  </a:lnTo>
                  <a:lnTo>
                    <a:pt x="1934713" y="2980305"/>
                  </a:lnTo>
                  <a:lnTo>
                    <a:pt x="0" y="2980305"/>
                  </a:lnTo>
                  <a:close/>
                </a:path>
              </a:pathLst>
            </a:custGeom>
            <a:solidFill>
              <a:srgbClr val="1F4F74">
                <a:alpha val="71765"/>
              </a:srgbClr>
            </a:solidFill>
          </p:spPr>
        </p:sp>
        <p:sp>
          <p:nvSpPr>
            <p:cNvPr id="5" name="TextBox 5"/>
            <p:cNvSpPr txBox="1"/>
            <p:nvPr/>
          </p:nvSpPr>
          <p:spPr>
            <a:xfrm>
              <a:off x="0" y="-38100"/>
              <a:ext cx="1934713" cy="3018405"/>
            </a:xfrm>
            <a:prstGeom prst="rect">
              <a:avLst/>
            </a:prstGeom>
          </p:spPr>
          <p:txBody>
            <a:bodyPr lIns="50800" tIns="50800" rIns="50800" bIns="50800" rtlCol="0" anchor="ctr"/>
            <a:lstStyle/>
            <a:p>
              <a:pPr algn="ctr">
                <a:lnSpc>
                  <a:spcPts val="2659"/>
                </a:lnSpc>
                <a:spcBef>
                  <a:spcPct val="0"/>
                </a:spcBef>
              </a:pPr>
              <a:endParaRPr/>
            </a:p>
          </p:txBody>
        </p:sp>
      </p:grpSp>
      <p:sp>
        <p:nvSpPr>
          <p:cNvPr id="6" name="AutoShape 6"/>
          <p:cNvSpPr/>
          <p:nvPr/>
        </p:nvSpPr>
        <p:spPr>
          <a:xfrm>
            <a:off x="1288859" y="6877451"/>
            <a:ext cx="8349343" cy="0"/>
          </a:xfrm>
          <a:prstGeom prst="line">
            <a:avLst/>
          </a:prstGeom>
          <a:ln w="38100" cap="flat">
            <a:solidFill>
              <a:srgbClr val="4690C7"/>
            </a:solidFill>
            <a:prstDash val="solid"/>
            <a:headEnd type="none" w="sm" len="sm"/>
            <a:tailEnd type="none" w="sm" len="sm"/>
          </a:ln>
        </p:spPr>
      </p:sp>
      <p:sp>
        <p:nvSpPr>
          <p:cNvPr id="7" name="TextBox 7"/>
          <p:cNvSpPr txBox="1"/>
          <p:nvPr/>
        </p:nvSpPr>
        <p:spPr>
          <a:xfrm>
            <a:off x="1288859" y="4981575"/>
            <a:ext cx="8349343" cy="1642757"/>
          </a:xfrm>
          <a:prstGeom prst="rect">
            <a:avLst/>
          </a:prstGeom>
        </p:spPr>
        <p:txBody>
          <a:bodyPr lIns="0" tIns="0" rIns="0" bIns="0" rtlCol="0" anchor="t">
            <a:spAutoFit/>
          </a:bodyPr>
          <a:lstStyle/>
          <a:p>
            <a:pPr algn="l">
              <a:lnSpc>
                <a:spcPts val="14162"/>
              </a:lnSpc>
            </a:pPr>
            <a:r>
              <a:rPr lang="en-US" sz="7200" spc="-252" dirty="0" smtClean="0">
                <a:solidFill>
                  <a:srgbClr val="4690C7"/>
                </a:solidFill>
                <a:latin typeface="Poppins Bold"/>
                <a:ea typeface="Poppins Bold"/>
                <a:cs typeface="Poppins Bold"/>
                <a:sym typeface="Poppins Bold"/>
              </a:rPr>
              <a:t>Prior </a:t>
            </a:r>
            <a:r>
              <a:rPr lang="en-US" sz="7200" spc="-252" dirty="0" err="1" smtClean="0">
                <a:solidFill>
                  <a:srgbClr val="4690C7"/>
                </a:solidFill>
                <a:latin typeface="Poppins Bold"/>
                <a:ea typeface="Poppins Bold"/>
                <a:cs typeface="Poppins Bold"/>
                <a:sym typeface="Poppins Bold"/>
              </a:rPr>
              <a:t>Auth</a:t>
            </a:r>
            <a:r>
              <a:rPr lang="en-US" sz="7200" spc="-252" dirty="0" smtClean="0">
                <a:solidFill>
                  <a:srgbClr val="4690C7"/>
                </a:solidFill>
                <a:latin typeface="Poppins Bold"/>
                <a:ea typeface="Poppins Bold"/>
                <a:cs typeface="Poppins Bold"/>
                <a:sym typeface="Poppins Bold"/>
              </a:rPr>
              <a:t> </a:t>
            </a:r>
            <a:r>
              <a:rPr lang="en-US" sz="7200" spc="-252" dirty="0">
                <a:solidFill>
                  <a:srgbClr val="4690C7"/>
                </a:solidFill>
                <a:latin typeface="Poppins Bold"/>
                <a:ea typeface="Poppins Bold"/>
                <a:cs typeface="Poppins Bold"/>
                <a:sym typeface="Poppins Bold"/>
              </a:rPr>
              <a:t>API</a:t>
            </a:r>
          </a:p>
        </p:txBody>
      </p:sp>
      <p:sp>
        <p:nvSpPr>
          <p:cNvPr id="8" name="Freeform 8"/>
          <p:cNvSpPr/>
          <p:nvPr/>
        </p:nvSpPr>
        <p:spPr>
          <a:xfrm>
            <a:off x="9144000" y="6452054"/>
            <a:ext cx="850795" cy="850795"/>
          </a:xfrm>
          <a:custGeom>
            <a:avLst/>
            <a:gdLst/>
            <a:ahLst/>
            <a:cxnLst/>
            <a:rect l="l" t="t" r="r" b="b"/>
            <a:pathLst>
              <a:path w="850795" h="850795">
                <a:moveTo>
                  <a:pt x="0" y="0"/>
                </a:moveTo>
                <a:lnTo>
                  <a:pt x="850795" y="0"/>
                </a:lnTo>
                <a:lnTo>
                  <a:pt x="850795" y="850795"/>
                </a:lnTo>
                <a:lnTo>
                  <a:pt x="0" y="85079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1028700" y="1028700"/>
            <a:ext cx="2296408" cy="594807"/>
          </a:xfrm>
          <a:custGeom>
            <a:avLst/>
            <a:gdLst/>
            <a:ahLst/>
            <a:cxnLst/>
            <a:rect l="l" t="t" r="r" b="b"/>
            <a:pathLst>
              <a:path w="2296408" h="594807">
                <a:moveTo>
                  <a:pt x="0" y="0"/>
                </a:moveTo>
                <a:lnTo>
                  <a:pt x="2296408" y="0"/>
                </a:lnTo>
                <a:lnTo>
                  <a:pt x="2296408" y="594807"/>
                </a:lnTo>
                <a:lnTo>
                  <a:pt x="0" y="594807"/>
                </a:lnTo>
                <a:lnTo>
                  <a:pt x="0" y="0"/>
                </a:lnTo>
                <a:close/>
              </a:path>
            </a:pathLst>
          </a:custGeom>
          <a:blipFill>
            <a:blip r:embed="rId6"/>
            <a:stretch>
              <a:fillRect/>
            </a:stretch>
          </a:blipFill>
        </p:spPr>
      </p:sp>
      <p:sp>
        <p:nvSpPr>
          <p:cNvPr id="10" name="TextBox 10"/>
          <p:cNvSpPr txBox="1"/>
          <p:nvPr/>
        </p:nvSpPr>
        <p:spPr>
          <a:xfrm>
            <a:off x="1288859" y="7159974"/>
            <a:ext cx="7471050" cy="629785"/>
          </a:xfrm>
          <a:prstGeom prst="rect">
            <a:avLst/>
          </a:prstGeom>
        </p:spPr>
        <p:txBody>
          <a:bodyPr lIns="0" tIns="0" rIns="0" bIns="0" rtlCol="0" anchor="t">
            <a:spAutoFit/>
          </a:bodyPr>
          <a:lstStyle/>
          <a:p>
            <a:pPr algn="l">
              <a:lnSpc>
                <a:spcPts val="5187"/>
              </a:lnSpc>
            </a:pPr>
            <a:r>
              <a:rPr lang="en-US" sz="3705" spc="92" dirty="0">
                <a:solidFill>
                  <a:srgbClr val="4690C7"/>
                </a:solidFill>
                <a:latin typeface="Poppins Light Bold"/>
                <a:ea typeface="Poppins Light Bold"/>
                <a:cs typeface="Poppins Light Bold"/>
                <a:sym typeface="Poppins Light Bold"/>
              </a:rPr>
              <a:t>Automation Exchange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888" b="-9888"/>
            </a:stretch>
          </a:blipFill>
        </p:spPr>
      </p:sp>
      <p:grpSp>
        <p:nvGrpSpPr>
          <p:cNvPr id="3" name="Group 3"/>
          <p:cNvGrpSpPr/>
          <p:nvPr/>
        </p:nvGrpSpPr>
        <p:grpSpPr>
          <a:xfrm>
            <a:off x="-1271805" y="-659083"/>
            <a:ext cx="20831610" cy="11460505"/>
            <a:chOff x="0" y="-38100"/>
            <a:chExt cx="5486514" cy="3018405"/>
          </a:xfrm>
        </p:grpSpPr>
        <p:sp>
          <p:nvSpPr>
            <p:cNvPr id="4" name="Freeform 4"/>
            <p:cNvSpPr/>
            <p:nvPr/>
          </p:nvSpPr>
          <p:spPr>
            <a:xfrm>
              <a:off x="334961" y="135486"/>
              <a:ext cx="4816592" cy="2709333"/>
            </a:xfrm>
            <a:custGeom>
              <a:avLst/>
              <a:gdLst/>
              <a:ahLst/>
              <a:cxnLst/>
              <a:rect l="l" t="t" r="r" b="b"/>
              <a:pathLst>
                <a:path w="5486514" h="2980305">
                  <a:moveTo>
                    <a:pt x="0" y="0"/>
                  </a:moveTo>
                  <a:lnTo>
                    <a:pt x="5486514" y="0"/>
                  </a:lnTo>
                  <a:lnTo>
                    <a:pt x="5486514" y="2980305"/>
                  </a:lnTo>
                  <a:lnTo>
                    <a:pt x="0" y="2980305"/>
                  </a:lnTo>
                  <a:close/>
                </a:path>
              </a:pathLst>
            </a:custGeom>
            <a:solidFill>
              <a:srgbClr val="1F4F74">
                <a:alpha val="71765"/>
              </a:srgbClr>
            </a:solidFill>
          </p:spPr>
        </p:sp>
        <p:sp>
          <p:nvSpPr>
            <p:cNvPr id="5" name="TextBox 5"/>
            <p:cNvSpPr txBox="1"/>
            <p:nvPr/>
          </p:nvSpPr>
          <p:spPr>
            <a:xfrm>
              <a:off x="0" y="-38100"/>
              <a:ext cx="5486514" cy="3018405"/>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4127726" y="3818969"/>
            <a:ext cx="10032548" cy="2649062"/>
          </a:xfrm>
          <a:prstGeom prst="rect">
            <a:avLst/>
          </a:prstGeom>
        </p:spPr>
        <p:txBody>
          <a:bodyPr lIns="0" tIns="0" rIns="0" bIns="0" rtlCol="0" anchor="t">
            <a:spAutoFit/>
          </a:bodyPr>
          <a:lstStyle/>
          <a:p>
            <a:pPr algn="ctr">
              <a:lnSpc>
                <a:spcPts val="10572"/>
              </a:lnSpc>
            </a:pPr>
            <a:r>
              <a:rPr lang="en-US" sz="8457" dirty="0">
                <a:solidFill>
                  <a:srgbClr val="FFFFFF"/>
                </a:solidFill>
                <a:latin typeface="Poppins Bold"/>
                <a:ea typeface="Poppins Bold"/>
                <a:cs typeface="Poppins Bold"/>
                <a:sym typeface="Poppins Bold"/>
              </a:rPr>
              <a:t>Thank You </a:t>
            </a:r>
          </a:p>
          <a:p>
            <a:pPr algn="ctr">
              <a:lnSpc>
                <a:spcPts val="10572"/>
              </a:lnSpc>
            </a:pPr>
            <a:r>
              <a:rPr lang="en-US" sz="8457" dirty="0">
                <a:solidFill>
                  <a:srgbClr val="FFFFFF"/>
                </a:solidFill>
                <a:latin typeface="Poppins Bold"/>
                <a:ea typeface="Poppins Bold"/>
                <a:cs typeface="Poppins Bold"/>
                <a:sym typeface="Poppins Bold"/>
              </a:rPr>
              <a:t>For Your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144000" y="0"/>
            <a:ext cx="19050" cy="501856"/>
          </a:xfrm>
          <a:prstGeom prst="line">
            <a:avLst/>
          </a:prstGeom>
          <a:ln w="38100" cap="flat">
            <a:solidFill>
              <a:srgbClr val="4690C7"/>
            </a:solidFill>
            <a:prstDash val="solid"/>
            <a:headEnd type="none" w="sm" len="sm"/>
            <a:tailEnd type="none" w="sm" len="sm"/>
          </a:ln>
        </p:spPr>
      </p:sp>
      <p:sp>
        <p:nvSpPr>
          <p:cNvPr id="3" name="Freeform 3"/>
          <p:cNvSpPr/>
          <p:nvPr/>
        </p:nvSpPr>
        <p:spPr>
          <a:xfrm>
            <a:off x="8817672" y="341578"/>
            <a:ext cx="690756" cy="690756"/>
          </a:xfrm>
          <a:custGeom>
            <a:avLst/>
            <a:gdLst/>
            <a:ahLst/>
            <a:cxnLst/>
            <a:rect l="l" t="t" r="r" b="b"/>
            <a:pathLst>
              <a:path w="690756" h="690756">
                <a:moveTo>
                  <a:pt x="0" y="0"/>
                </a:moveTo>
                <a:lnTo>
                  <a:pt x="690756" y="0"/>
                </a:lnTo>
                <a:lnTo>
                  <a:pt x="690756" y="690756"/>
                </a:lnTo>
                <a:lnTo>
                  <a:pt x="0" y="690756"/>
                </a:lnTo>
                <a:lnTo>
                  <a:pt x="0" y="0"/>
                </a:lnTo>
                <a:close/>
              </a:path>
            </a:pathLst>
          </a:custGeom>
          <a:blipFill>
            <a:blip r:embed="rId3"/>
            <a:stretch>
              <a:fillRect/>
            </a:stretch>
          </a:blipFill>
        </p:spPr>
      </p:sp>
      <p:sp>
        <p:nvSpPr>
          <p:cNvPr id="4" name="TextBox 4"/>
          <p:cNvSpPr txBox="1"/>
          <p:nvPr/>
        </p:nvSpPr>
        <p:spPr>
          <a:xfrm>
            <a:off x="5431612" y="1678294"/>
            <a:ext cx="7462875" cy="461665"/>
          </a:xfrm>
          <a:prstGeom prst="rect">
            <a:avLst/>
          </a:prstGeom>
        </p:spPr>
        <p:txBody>
          <a:bodyPr lIns="0" tIns="0" rIns="0" bIns="0" rtlCol="0" anchor="t">
            <a:spAutoFit/>
          </a:bodyPr>
          <a:lstStyle/>
          <a:p>
            <a:pPr algn="ctr">
              <a:lnSpc>
                <a:spcPts val="3639"/>
              </a:lnSpc>
            </a:pPr>
            <a:r>
              <a:rPr lang="en-US" sz="2599" b="1" dirty="0">
                <a:solidFill>
                  <a:srgbClr val="4690C7"/>
                </a:solidFill>
                <a:latin typeface="Poppins Bold"/>
                <a:ea typeface="Poppins Bold"/>
                <a:cs typeface="Poppins Bold"/>
                <a:sym typeface="Poppins Bold"/>
              </a:rPr>
              <a:t>We went live in </a:t>
            </a:r>
            <a:r>
              <a:rPr lang="en-US" sz="2599" b="1" dirty="0" smtClean="0">
                <a:solidFill>
                  <a:srgbClr val="4690C7"/>
                </a:solidFill>
                <a:latin typeface="Poppins Bold"/>
                <a:ea typeface="Poppins Bold"/>
                <a:cs typeface="Poppins Bold"/>
                <a:sym typeface="Poppins Bold"/>
              </a:rPr>
              <a:t>June 2023, FY2023</a:t>
            </a:r>
            <a:endParaRPr lang="en-US" sz="2599" b="1" dirty="0">
              <a:solidFill>
                <a:srgbClr val="4690C7"/>
              </a:solidFill>
              <a:latin typeface="Poppins Bold"/>
              <a:ea typeface="Poppins Bold"/>
              <a:cs typeface="Poppins Bold"/>
              <a:sym typeface="Poppins Bold"/>
            </a:endParaRPr>
          </a:p>
        </p:txBody>
      </p:sp>
      <p:sp>
        <p:nvSpPr>
          <p:cNvPr id="5" name="TextBox 5"/>
          <p:cNvSpPr txBox="1"/>
          <p:nvPr/>
        </p:nvSpPr>
        <p:spPr>
          <a:xfrm>
            <a:off x="3630379" y="4107890"/>
            <a:ext cx="11027242" cy="1384995"/>
          </a:xfrm>
          <a:prstGeom prst="rect">
            <a:avLst/>
          </a:prstGeom>
        </p:spPr>
        <p:txBody>
          <a:bodyPr wrap="square" lIns="0" tIns="0" rIns="0" bIns="0" rtlCol="0" anchor="t">
            <a:spAutoFit/>
          </a:bodyPr>
          <a:lstStyle/>
          <a:p>
            <a:pPr algn="ctr">
              <a:lnSpc>
                <a:spcPts val="3639"/>
              </a:lnSpc>
            </a:pPr>
            <a:r>
              <a:rPr lang="en-US" sz="2800" b="1" dirty="0">
                <a:solidFill>
                  <a:srgbClr val="4690C7"/>
                </a:solidFill>
                <a:latin typeface="Poppins Bold"/>
                <a:ea typeface="Poppins Bold"/>
                <a:cs typeface="Poppins Bold"/>
                <a:sym typeface="Poppins Bold"/>
              </a:rPr>
              <a:t>Director - Daniel Moore</a:t>
            </a:r>
          </a:p>
          <a:p>
            <a:pPr algn="ctr">
              <a:lnSpc>
                <a:spcPts val="3639"/>
              </a:lnSpc>
            </a:pPr>
            <a:r>
              <a:rPr lang="en-US" sz="2800" b="1" dirty="0">
                <a:solidFill>
                  <a:srgbClr val="4690C7"/>
                </a:solidFill>
                <a:latin typeface="Poppins Bold"/>
                <a:ea typeface="Poppins Bold"/>
                <a:cs typeface="Poppins Bold"/>
                <a:sym typeface="Poppins Bold"/>
              </a:rPr>
              <a:t>Business Analyst - Isla Altamirano</a:t>
            </a:r>
          </a:p>
          <a:p>
            <a:pPr algn="ctr">
              <a:lnSpc>
                <a:spcPts val="3639"/>
              </a:lnSpc>
            </a:pPr>
            <a:r>
              <a:rPr lang="en-US" sz="2800" b="1" dirty="0">
                <a:solidFill>
                  <a:srgbClr val="4690C7"/>
                </a:solidFill>
                <a:latin typeface="Poppins Bold"/>
                <a:ea typeface="Poppins Bold"/>
                <a:cs typeface="Poppins Bold"/>
                <a:sym typeface="Poppins Bold"/>
              </a:rPr>
              <a:t>Developers - Antjuan Foster, Donovin </a:t>
            </a:r>
            <a:r>
              <a:rPr lang="en-US" sz="2800" b="1" dirty="0" smtClean="0">
                <a:solidFill>
                  <a:srgbClr val="4690C7"/>
                </a:solidFill>
                <a:latin typeface="Poppins Bold"/>
                <a:ea typeface="Poppins Bold"/>
                <a:cs typeface="Poppins Bold"/>
                <a:sym typeface="Poppins Bold"/>
              </a:rPr>
              <a:t>Moore, Divya Raju</a:t>
            </a:r>
            <a:endParaRPr lang="en-US" sz="2800" b="1" dirty="0">
              <a:solidFill>
                <a:srgbClr val="4690C7"/>
              </a:solidFill>
              <a:latin typeface="Poppins Bold"/>
              <a:ea typeface="Poppins Bold"/>
              <a:cs typeface="Poppins Bold"/>
              <a:sym typeface="Poppins Bold"/>
            </a:endParaRPr>
          </a:p>
        </p:txBody>
      </p:sp>
      <p:sp>
        <p:nvSpPr>
          <p:cNvPr id="6" name="TextBox 6"/>
          <p:cNvSpPr txBox="1"/>
          <p:nvPr/>
        </p:nvSpPr>
        <p:spPr>
          <a:xfrm>
            <a:off x="4712488" y="2896902"/>
            <a:ext cx="8901124" cy="448310"/>
          </a:xfrm>
          <a:prstGeom prst="rect">
            <a:avLst/>
          </a:prstGeom>
        </p:spPr>
        <p:txBody>
          <a:bodyPr lIns="0" tIns="0" rIns="0" bIns="0" rtlCol="0" anchor="t">
            <a:spAutoFit/>
          </a:bodyPr>
          <a:lstStyle/>
          <a:p>
            <a:pPr algn="ctr">
              <a:lnSpc>
                <a:spcPts val="3639"/>
              </a:lnSpc>
            </a:pPr>
            <a:r>
              <a:rPr lang="en-US" sz="2599" b="1" dirty="0">
                <a:solidFill>
                  <a:srgbClr val="4690C7"/>
                </a:solidFill>
                <a:latin typeface="Poppins Bold"/>
                <a:ea typeface="Poppins Bold"/>
                <a:cs typeface="Poppins Bold"/>
                <a:sym typeface="Poppins Bold"/>
              </a:rPr>
              <a:t>Our department is Revenue Cycle &gt; Informatics</a:t>
            </a:r>
          </a:p>
        </p:txBody>
      </p:sp>
      <p:sp>
        <p:nvSpPr>
          <p:cNvPr id="8" name="TextBox 6"/>
          <p:cNvSpPr txBox="1"/>
          <p:nvPr/>
        </p:nvSpPr>
        <p:spPr>
          <a:xfrm>
            <a:off x="2144908" y="6255563"/>
            <a:ext cx="14036281" cy="2215991"/>
          </a:xfrm>
          <a:prstGeom prst="rect">
            <a:avLst/>
          </a:prstGeom>
        </p:spPr>
        <p:txBody>
          <a:bodyPr wrap="square" lIns="0" tIns="0" rIns="0" bIns="0" rtlCol="0" anchor="t">
            <a:spAutoFit/>
          </a:bodyPr>
          <a:lstStyle/>
          <a:p>
            <a:pPr algn="ctr">
              <a:lnSpc>
                <a:spcPct val="150000"/>
              </a:lnSpc>
            </a:pPr>
            <a:r>
              <a:rPr lang="en-US" sz="3200" b="1" dirty="0" smtClean="0">
                <a:solidFill>
                  <a:srgbClr val="4690C7"/>
                </a:solidFill>
                <a:latin typeface="Poppins Bold"/>
                <a:ea typeface="Poppins Bold"/>
                <a:cs typeface="Poppins Bold"/>
                <a:sym typeface="Poppins Bold"/>
              </a:rPr>
              <a:t>“Our main focus is to build and maintain automation solutions that streamline processes, </a:t>
            </a:r>
            <a:r>
              <a:rPr lang="en-US" sz="3200" b="1" dirty="0">
                <a:solidFill>
                  <a:srgbClr val="4690C7"/>
                </a:solidFill>
                <a:latin typeface="Poppins Bold"/>
                <a:ea typeface="Poppins Bold"/>
                <a:cs typeface="Poppins Bold"/>
                <a:sym typeface="Poppins Bold"/>
              </a:rPr>
              <a:t>e</a:t>
            </a:r>
            <a:r>
              <a:rPr lang="en-US" sz="3200" b="1" dirty="0" smtClean="0">
                <a:solidFill>
                  <a:srgbClr val="4690C7"/>
                </a:solidFill>
                <a:latin typeface="Poppins Bold"/>
                <a:ea typeface="Poppins Bold"/>
                <a:cs typeface="Poppins Bold"/>
                <a:sym typeface="Poppins Bold"/>
              </a:rPr>
              <a:t>liminate human error, and efficiency across Methodist.”</a:t>
            </a:r>
            <a:endParaRPr lang="en-US" sz="3200" b="1" dirty="0">
              <a:solidFill>
                <a:srgbClr val="4690C7"/>
              </a:solidFill>
              <a:latin typeface="Poppins Bold"/>
              <a:ea typeface="Poppins Bold"/>
              <a:cs typeface="Poppins Bold"/>
              <a:sym typeface="Poppins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6853714" cy="10242689"/>
          </a:xfrm>
          <a:custGeom>
            <a:avLst/>
            <a:gdLst/>
            <a:ahLst/>
            <a:cxnLst/>
            <a:rect l="l" t="t" r="r" b="b"/>
            <a:pathLst>
              <a:path w="6853714" h="10242689">
                <a:moveTo>
                  <a:pt x="0" y="0"/>
                </a:moveTo>
                <a:lnTo>
                  <a:pt x="6853714" y="0"/>
                </a:lnTo>
                <a:lnTo>
                  <a:pt x="6853714" y="10242689"/>
                </a:lnTo>
                <a:lnTo>
                  <a:pt x="0" y="10242689"/>
                </a:lnTo>
                <a:lnTo>
                  <a:pt x="0" y="0"/>
                </a:lnTo>
                <a:close/>
              </a:path>
            </a:pathLst>
          </a:custGeom>
          <a:blipFill>
            <a:blip r:embed="rId3"/>
            <a:stretch>
              <a:fillRect l="-2745"/>
            </a:stretch>
          </a:blipFill>
        </p:spPr>
      </p:sp>
      <p:grpSp>
        <p:nvGrpSpPr>
          <p:cNvPr id="3" name="Group 3"/>
          <p:cNvGrpSpPr/>
          <p:nvPr/>
        </p:nvGrpSpPr>
        <p:grpSpPr>
          <a:xfrm>
            <a:off x="0" y="0"/>
            <a:ext cx="6853714" cy="10287000"/>
            <a:chOff x="0" y="0"/>
            <a:chExt cx="1934713" cy="2980305"/>
          </a:xfrm>
        </p:grpSpPr>
        <p:sp>
          <p:nvSpPr>
            <p:cNvPr id="4" name="Freeform 4"/>
            <p:cNvSpPr/>
            <p:nvPr/>
          </p:nvSpPr>
          <p:spPr>
            <a:xfrm>
              <a:off x="0" y="0"/>
              <a:ext cx="1934713" cy="2980305"/>
            </a:xfrm>
            <a:custGeom>
              <a:avLst/>
              <a:gdLst/>
              <a:ahLst/>
              <a:cxnLst/>
              <a:rect l="l" t="t" r="r" b="b"/>
              <a:pathLst>
                <a:path w="1934713" h="2980305">
                  <a:moveTo>
                    <a:pt x="0" y="0"/>
                  </a:moveTo>
                  <a:lnTo>
                    <a:pt x="1934713" y="0"/>
                  </a:lnTo>
                  <a:lnTo>
                    <a:pt x="1934713" y="2980305"/>
                  </a:lnTo>
                  <a:lnTo>
                    <a:pt x="0" y="2980305"/>
                  </a:lnTo>
                  <a:close/>
                </a:path>
              </a:pathLst>
            </a:custGeom>
            <a:solidFill>
              <a:srgbClr val="1F4F74">
                <a:alpha val="71765"/>
              </a:srgbClr>
            </a:solidFill>
          </p:spPr>
        </p:sp>
        <p:sp>
          <p:nvSpPr>
            <p:cNvPr id="5" name="TextBox 5"/>
            <p:cNvSpPr txBox="1"/>
            <p:nvPr/>
          </p:nvSpPr>
          <p:spPr>
            <a:xfrm>
              <a:off x="0" y="-38100"/>
              <a:ext cx="1934713" cy="3018405"/>
            </a:xfrm>
            <a:prstGeom prst="rect">
              <a:avLst/>
            </a:prstGeom>
          </p:spPr>
          <p:txBody>
            <a:bodyPr lIns="50800" tIns="50800" rIns="50800" bIns="50800" rtlCol="0" anchor="ctr"/>
            <a:lstStyle/>
            <a:p>
              <a:pPr algn="ctr">
                <a:lnSpc>
                  <a:spcPts val="2659"/>
                </a:lnSpc>
                <a:spcBef>
                  <a:spcPct val="0"/>
                </a:spcBef>
              </a:pPr>
              <a:endParaRPr/>
            </a:p>
          </p:txBody>
        </p:sp>
      </p:grpSp>
      <p:sp>
        <p:nvSpPr>
          <p:cNvPr id="7" name="AutoShape 7"/>
          <p:cNvSpPr/>
          <p:nvPr/>
        </p:nvSpPr>
        <p:spPr>
          <a:xfrm>
            <a:off x="0" y="5372100"/>
            <a:ext cx="2755385" cy="22370"/>
          </a:xfrm>
          <a:prstGeom prst="line">
            <a:avLst/>
          </a:prstGeom>
          <a:ln w="38100" cap="flat">
            <a:solidFill>
              <a:srgbClr val="FFFFFF"/>
            </a:solidFill>
            <a:prstDash val="solid"/>
            <a:headEnd type="none" w="sm" len="sm"/>
            <a:tailEnd type="none" w="sm" len="sm"/>
          </a:ln>
        </p:spPr>
      </p:sp>
      <p:sp>
        <p:nvSpPr>
          <p:cNvPr id="8" name="Freeform 8"/>
          <p:cNvSpPr/>
          <p:nvPr/>
        </p:nvSpPr>
        <p:spPr>
          <a:xfrm>
            <a:off x="2329988" y="4969073"/>
            <a:ext cx="850795" cy="850795"/>
          </a:xfrm>
          <a:custGeom>
            <a:avLst/>
            <a:gdLst/>
            <a:ahLst/>
            <a:cxnLst/>
            <a:rect l="l" t="t" r="r" b="b"/>
            <a:pathLst>
              <a:path w="850795" h="850795">
                <a:moveTo>
                  <a:pt x="0" y="0"/>
                </a:moveTo>
                <a:lnTo>
                  <a:pt x="850795" y="0"/>
                </a:lnTo>
                <a:lnTo>
                  <a:pt x="850795" y="850794"/>
                </a:lnTo>
                <a:lnTo>
                  <a:pt x="0" y="850794"/>
                </a:lnTo>
                <a:lnTo>
                  <a:pt x="0" y="0"/>
                </a:lnTo>
                <a:close/>
              </a:path>
            </a:pathLst>
          </a:custGeom>
          <a:blipFill>
            <a:blip r:embed="rId4">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8534400" y="727009"/>
            <a:ext cx="7353637" cy="884858"/>
          </a:xfrm>
          <a:prstGeom prst="rect">
            <a:avLst/>
          </a:prstGeom>
        </p:spPr>
        <p:txBody>
          <a:bodyPr wrap="square" lIns="0" tIns="0" rIns="0" bIns="0" rtlCol="0" anchor="t">
            <a:spAutoFit/>
          </a:bodyPr>
          <a:lstStyle/>
          <a:p>
            <a:pPr algn="l">
              <a:lnSpc>
                <a:spcPts val="6877"/>
              </a:lnSpc>
            </a:pPr>
            <a:r>
              <a:rPr lang="en-US" sz="5683" dirty="0" smtClean="0">
                <a:solidFill>
                  <a:srgbClr val="4690C7"/>
                </a:solidFill>
                <a:latin typeface="Poppins Bold"/>
                <a:ea typeface="Poppins Bold"/>
                <a:cs typeface="Poppins Bold"/>
                <a:sym typeface="Poppins Bold"/>
              </a:rPr>
              <a:t>Business Problems</a:t>
            </a:r>
            <a:endParaRPr lang="en-US" sz="5683" dirty="0">
              <a:solidFill>
                <a:srgbClr val="4690C7"/>
              </a:solidFill>
              <a:latin typeface="Poppins Bold"/>
              <a:ea typeface="Poppins Bold"/>
              <a:cs typeface="Poppins Bold"/>
              <a:sym typeface="Poppins Bold"/>
            </a:endParaRPr>
          </a:p>
        </p:txBody>
      </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16400" y="419100"/>
            <a:ext cx="905827" cy="905827"/>
          </a:xfrm>
          <a:prstGeom prst="rect">
            <a:avLst/>
          </a:prstGeom>
        </p:spPr>
      </p:pic>
      <p:sp>
        <p:nvSpPr>
          <p:cNvPr id="13" name="TextBox 12"/>
          <p:cNvSpPr txBox="1"/>
          <p:nvPr/>
        </p:nvSpPr>
        <p:spPr>
          <a:xfrm>
            <a:off x="7391400" y="2247900"/>
            <a:ext cx="10161919" cy="4247317"/>
          </a:xfrm>
          <a:prstGeom prst="rect">
            <a:avLst/>
          </a:prstGeom>
          <a:noFill/>
        </p:spPr>
        <p:txBody>
          <a:bodyPr wrap="square" rtlCol="0">
            <a:spAutoFit/>
          </a:bodyPr>
          <a:lstStyle/>
          <a:p>
            <a:r>
              <a:rPr lang="en-US" sz="2800" dirty="0" smtClean="0">
                <a:solidFill>
                  <a:srgbClr val="4690C7"/>
                </a:solidFill>
                <a:latin typeface="Poppins Bold" panose="020B0604020202020204" charset="0"/>
                <a:cs typeface="Poppins Bold" panose="020B0604020202020204" charset="0"/>
              </a:rPr>
              <a:t>- Authorization Delays</a:t>
            </a:r>
          </a:p>
          <a:p>
            <a:endParaRPr lang="en-US" sz="2800" dirty="0">
              <a:solidFill>
                <a:srgbClr val="4690C7"/>
              </a:solidFill>
              <a:latin typeface="Poppins Bold" panose="020B0604020202020204" charset="0"/>
              <a:cs typeface="Poppins Bold" panose="020B0604020202020204" charset="0"/>
            </a:endParaRPr>
          </a:p>
          <a:p>
            <a:pPr marL="285750" indent="-285750">
              <a:buFontTx/>
              <a:buChar char="-"/>
            </a:pPr>
            <a:r>
              <a:rPr lang="en-US" sz="2800" dirty="0" smtClean="0">
                <a:solidFill>
                  <a:srgbClr val="4690C7"/>
                </a:solidFill>
                <a:latin typeface="Poppins Bold" panose="020B0604020202020204" charset="0"/>
                <a:cs typeface="Poppins Bold" panose="020B0604020202020204" charset="0"/>
              </a:rPr>
              <a:t>Patient Care</a:t>
            </a:r>
          </a:p>
          <a:p>
            <a:pPr marL="285750" indent="-285750">
              <a:buFontTx/>
              <a:buChar char="-"/>
            </a:pPr>
            <a:endParaRPr lang="en-US" sz="2800" dirty="0">
              <a:solidFill>
                <a:srgbClr val="4690C7"/>
              </a:solidFill>
              <a:latin typeface="Poppins Bold" panose="020B0604020202020204" charset="0"/>
              <a:cs typeface="Poppins Bold" panose="020B0604020202020204" charset="0"/>
            </a:endParaRPr>
          </a:p>
          <a:p>
            <a:pPr marL="285750" indent="-285750">
              <a:buFontTx/>
              <a:buChar char="-"/>
            </a:pPr>
            <a:r>
              <a:rPr lang="en-US" sz="2800" dirty="0" smtClean="0">
                <a:solidFill>
                  <a:srgbClr val="4690C7"/>
                </a:solidFill>
                <a:latin typeface="Poppins Bold" panose="020B0604020202020204" charset="0"/>
                <a:cs typeface="Poppins Bold" panose="020B0604020202020204" charset="0"/>
              </a:rPr>
              <a:t>Human Error</a:t>
            </a:r>
          </a:p>
          <a:p>
            <a:pPr marL="285750" indent="-285750">
              <a:buFontTx/>
              <a:buChar char="-"/>
            </a:pPr>
            <a:endParaRPr lang="en-US" sz="2800" dirty="0">
              <a:solidFill>
                <a:srgbClr val="4690C7"/>
              </a:solidFill>
              <a:latin typeface="Poppins Bold" panose="020B0604020202020204" charset="0"/>
              <a:cs typeface="Poppins Bold" panose="020B0604020202020204" charset="0"/>
            </a:endParaRPr>
          </a:p>
          <a:p>
            <a:pPr marL="285750" indent="-285750">
              <a:buFontTx/>
              <a:buChar char="-"/>
            </a:pPr>
            <a:r>
              <a:rPr lang="en-US" sz="2800" dirty="0" smtClean="0">
                <a:solidFill>
                  <a:srgbClr val="4690C7"/>
                </a:solidFill>
                <a:latin typeface="Poppins Bold" panose="020B0604020202020204" charset="0"/>
                <a:cs typeface="Poppins Bold" panose="020B0604020202020204" charset="0"/>
              </a:rPr>
              <a:t>Increase Productivity</a:t>
            </a:r>
          </a:p>
          <a:p>
            <a:pPr marL="285750" indent="-285750">
              <a:buFontTx/>
              <a:buChar char="-"/>
            </a:pPr>
            <a:endParaRPr lang="en-US" sz="2800" dirty="0">
              <a:solidFill>
                <a:srgbClr val="4690C7"/>
              </a:solidFill>
              <a:latin typeface="Poppins Bold" panose="020B0604020202020204" charset="0"/>
              <a:cs typeface="Poppins Bold" panose="020B0604020202020204" charset="0"/>
            </a:endParaRPr>
          </a:p>
          <a:p>
            <a:pPr marL="285750" indent="-285750">
              <a:buFontTx/>
              <a:buChar char="-"/>
            </a:pPr>
            <a:r>
              <a:rPr lang="en-US" sz="2800" dirty="0" smtClean="0">
                <a:solidFill>
                  <a:srgbClr val="4690C7"/>
                </a:solidFill>
                <a:latin typeface="Poppins Bold" panose="020B0604020202020204" charset="0"/>
                <a:cs typeface="Poppins Bold" panose="020B0604020202020204" charset="0"/>
              </a:rPr>
              <a:t>Reduce Costs</a:t>
            </a:r>
            <a:endParaRPr lang="en-US" sz="2800" dirty="0">
              <a:latin typeface="Poppins Bold" panose="020B0604020202020204" charset="0"/>
              <a:cs typeface="Poppins Bold" panose="020B0604020202020204" charset="0"/>
            </a:endParaRPr>
          </a:p>
          <a:p>
            <a:endParaRPr lang="en-US" dirty="0"/>
          </a:p>
        </p:txBody>
      </p:sp>
      <p:sp>
        <p:nvSpPr>
          <p:cNvPr id="14" name="TextBox 13"/>
          <p:cNvSpPr txBox="1"/>
          <p:nvPr/>
        </p:nvSpPr>
        <p:spPr>
          <a:xfrm>
            <a:off x="10577597" y="6515517"/>
            <a:ext cx="3267241" cy="830997"/>
          </a:xfrm>
          <a:prstGeom prst="rect">
            <a:avLst/>
          </a:prstGeom>
          <a:noFill/>
        </p:spPr>
        <p:txBody>
          <a:bodyPr wrap="none" rtlCol="0">
            <a:spAutoFit/>
          </a:bodyPr>
          <a:lstStyle/>
          <a:p>
            <a:r>
              <a:rPr lang="en-US" sz="4800" dirty="0" smtClean="0">
                <a:solidFill>
                  <a:srgbClr val="4690C7"/>
                </a:solidFill>
                <a:latin typeface="Poppins Bold" panose="020B0604020202020204" charset="0"/>
                <a:cs typeface="Poppins Bold" panose="020B0604020202020204" charset="0"/>
              </a:rPr>
              <a:t>Why </a:t>
            </a:r>
            <a:r>
              <a:rPr lang="en-US" sz="4800" dirty="0">
                <a:solidFill>
                  <a:srgbClr val="4690C7"/>
                </a:solidFill>
                <a:latin typeface="Poppins Bold" panose="020B0604020202020204" charset="0"/>
                <a:cs typeface="Poppins Bold" panose="020B0604020202020204" charset="0"/>
              </a:rPr>
              <a:t>API?</a:t>
            </a:r>
            <a:endParaRPr lang="en-US" sz="4800" dirty="0"/>
          </a:p>
        </p:txBody>
      </p:sp>
      <p:sp>
        <p:nvSpPr>
          <p:cNvPr id="16" name="TextBox 15"/>
          <p:cNvSpPr txBox="1"/>
          <p:nvPr/>
        </p:nvSpPr>
        <p:spPr>
          <a:xfrm>
            <a:off x="7391400" y="7658100"/>
            <a:ext cx="10059102" cy="1569660"/>
          </a:xfrm>
          <a:prstGeom prst="rect">
            <a:avLst/>
          </a:prstGeom>
          <a:noFill/>
        </p:spPr>
        <p:txBody>
          <a:bodyPr wrap="square" rtlCol="0">
            <a:spAutoFit/>
          </a:bodyPr>
          <a:lstStyle/>
          <a:p>
            <a:r>
              <a:rPr lang="en-US" sz="2400" dirty="0">
                <a:solidFill>
                  <a:srgbClr val="4690C7"/>
                </a:solidFill>
                <a:latin typeface="Poppins Bold" panose="020B0604020202020204" charset="0"/>
                <a:cs typeface="Poppins Bold" panose="020B0604020202020204" charset="0"/>
              </a:rPr>
              <a:t>It's a faster solution for extracting data without the </a:t>
            </a:r>
            <a:r>
              <a:rPr lang="en-US" sz="2400" dirty="0" smtClean="0">
                <a:solidFill>
                  <a:srgbClr val="4690C7"/>
                </a:solidFill>
                <a:latin typeface="Poppins Bold" panose="020B0604020202020204" charset="0"/>
                <a:cs typeface="Poppins Bold" panose="020B0604020202020204" charset="0"/>
              </a:rPr>
              <a:t>difficulty </a:t>
            </a:r>
            <a:r>
              <a:rPr lang="en-US" sz="2400" dirty="0">
                <a:solidFill>
                  <a:srgbClr val="4690C7"/>
                </a:solidFill>
                <a:latin typeface="Poppins Bold" panose="020B0604020202020204" charset="0"/>
                <a:cs typeface="Poppins Bold" panose="020B0604020202020204" charset="0"/>
              </a:rPr>
              <a:t>of selectors, targets, anchors, and other web elements. </a:t>
            </a:r>
            <a:r>
              <a:rPr lang="en-US" sz="2400" dirty="0" smtClean="0">
                <a:solidFill>
                  <a:srgbClr val="4690C7"/>
                </a:solidFill>
                <a:latin typeface="Poppins Bold" panose="020B0604020202020204" charset="0"/>
                <a:cs typeface="Poppins Bold" panose="020B0604020202020204" charset="0"/>
              </a:rPr>
              <a:t>APIs </a:t>
            </a:r>
            <a:r>
              <a:rPr lang="en-US" sz="2400" dirty="0">
                <a:solidFill>
                  <a:srgbClr val="4690C7"/>
                </a:solidFill>
                <a:latin typeface="Poppins Bold" panose="020B0604020202020204" charset="0"/>
                <a:cs typeface="Poppins Bold" panose="020B0604020202020204" charset="0"/>
              </a:rPr>
              <a:t>provide a more consistent and efficient method for data retrieval.</a:t>
            </a:r>
          </a:p>
        </p:txBody>
      </p:sp>
    </p:spTree>
    <p:extLst>
      <p:ext uri="{BB962C8B-B14F-4D97-AF65-F5344CB8AC3E}">
        <p14:creationId xmlns:p14="http://schemas.microsoft.com/office/powerpoint/2010/main" val="369059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88" b="-9888"/>
            </a:stretch>
          </a:blipFill>
        </p:spPr>
      </p:sp>
      <p:grpSp>
        <p:nvGrpSpPr>
          <p:cNvPr id="3" name="Group 3"/>
          <p:cNvGrpSpPr/>
          <p:nvPr/>
        </p:nvGrpSpPr>
        <p:grpSpPr>
          <a:xfrm>
            <a:off x="-1271805" y="-659083"/>
            <a:ext cx="20831610" cy="11460505"/>
            <a:chOff x="0" y="-38100"/>
            <a:chExt cx="5486514" cy="3018405"/>
          </a:xfrm>
        </p:grpSpPr>
        <p:sp>
          <p:nvSpPr>
            <p:cNvPr id="4" name="Freeform 4"/>
            <p:cNvSpPr/>
            <p:nvPr/>
          </p:nvSpPr>
          <p:spPr>
            <a:xfrm>
              <a:off x="334961" y="135486"/>
              <a:ext cx="4816592" cy="2709333"/>
            </a:xfrm>
            <a:custGeom>
              <a:avLst/>
              <a:gdLst/>
              <a:ahLst/>
              <a:cxnLst/>
              <a:rect l="l" t="t" r="r" b="b"/>
              <a:pathLst>
                <a:path w="5486514" h="2980305">
                  <a:moveTo>
                    <a:pt x="0" y="0"/>
                  </a:moveTo>
                  <a:lnTo>
                    <a:pt x="5486514" y="0"/>
                  </a:lnTo>
                  <a:lnTo>
                    <a:pt x="5486514" y="2980305"/>
                  </a:lnTo>
                  <a:lnTo>
                    <a:pt x="0" y="2980305"/>
                  </a:lnTo>
                  <a:close/>
                </a:path>
              </a:pathLst>
            </a:custGeom>
            <a:solidFill>
              <a:srgbClr val="1F4F74">
                <a:alpha val="71765"/>
              </a:srgbClr>
            </a:solidFill>
          </p:spPr>
        </p:sp>
        <p:sp>
          <p:nvSpPr>
            <p:cNvPr id="5" name="TextBox 5"/>
            <p:cNvSpPr txBox="1"/>
            <p:nvPr/>
          </p:nvSpPr>
          <p:spPr>
            <a:xfrm>
              <a:off x="0" y="-38100"/>
              <a:ext cx="5486514" cy="3018405"/>
            </a:xfrm>
            <a:prstGeom prst="rect">
              <a:avLst/>
            </a:prstGeom>
          </p:spPr>
          <p:txBody>
            <a:bodyPr lIns="50800" tIns="50800" rIns="50800" bIns="50800" rtlCol="0" anchor="ctr"/>
            <a:lstStyle/>
            <a:p>
              <a:pPr algn="ctr">
                <a:lnSpc>
                  <a:spcPts val="2659"/>
                </a:lnSpc>
                <a:spcBef>
                  <a:spcPct val="0"/>
                </a:spcBef>
              </a:pPr>
              <a:endParaRPr/>
            </a:p>
          </p:txBody>
        </p:sp>
      </p:gr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0163" y="266701"/>
            <a:ext cx="9622992" cy="3864880"/>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b="24068"/>
          <a:stretch/>
        </p:blipFill>
        <p:spPr>
          <a:xfrm>
            <a:off x="4399972" y="4131577"/>
            <a:ext cx="9614613" cy="2794774"/>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767" y="6926348"/>
            <a:ext cx="9026396" cy="2529553"/>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79076" y="6926351"/>
            <a:ext cx="8547601" cy="2529551"/>
          </a:xfrm>
          <a:prstGeom prst="rect">
            <a:avLst/>
          </a:prstGeom>
        </p:spPr>
      </p:pic>
    </p:spTree>
    <p:extLst>
      <p:ext uri="{BB962C8B-B14F-4D97-AF65-F5344CB8AC3E}">
        <p14:creationId xmlns:p14="http://schemas.microsoft.com/office/powerpoint/2010/main" val="602056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34286" y="0"/>
            <a:ext cx="6853714" cy="10287000"/>
          </a:xfrm>
          <a:custGeom>
            <a:avLst/>
            <a:gdLst/>
            <a:ahLst/>
            <a:cxnLst/>
            <a:rect l="l" t="t" r="r" b="b"/>
            <a:pathLst>
              <a:path w="6853714" h="10287000">
                <a:moveTo>
                  <a:pt x="0" y="0"/>
                </a:moveTo>
                <a:lnTo>
                  <a:pt x="6853714" y="0"/>
                </a:lnTo>
                <a:lnTo>
                  <a:pt x="6853714" y="10287000"/>
                </a:lnTo>
                <a:lnTo>
                  <a:pt x="0" y="10287000"/>
                </a:lnTo>
                <a:lnTo>
                  <a:pt x="0" y="0"/>
                </a:lnTo>
                <a:close/>
              </a:path>
            </a:pathLst>
          </a:custGeom>
          <a:blipFill>
            <a:blip r:embed="rId3"/>
            <a:stretch>
              <a:fillRect l="-12570"/>
            </a:stretch>
          </a:blipFill>
        </p:spPr>
      </p:sp>
      <p:grpSp>
        <p:nvGrpSpPr>
          <p:cNvPr id="3" name="Group 3"/>
          <p:cNvGrpSpPr/>
          <p:nvPr/>
        </p:nvGrpSpPr>
        <p:grpSpPr>
          <a:xfrm>
            <a:off x="11434286" y="-1"/>
            <a:ext cx="6853714" cy="10287001"/>
            <a:chOff x="0" y="0"/>
            <a:chExt cx="1934713" cy="2980305"/>
          </a:xfrm>
        </p:grpSpPr>
        <p:sp>
          <p:nvSpPr>
            <p:cNvPr id="4" name="Freeform 4"/>
            <p:cNvSpPr/>
            <p:nvPr/>
          </p:nvSpPr>
          <p:spPr>
            <a:xfrm>
              <a:off x="0" y="0"/>
              <a:ext cx="1934713" cy="2980305"/>
            </a:xfrm>
            <a:custGeom>
              <a:avLst/>
              <a:gdLst/>
              <a:ahLst/>
              <a:cxnLst/>
              <a:rect l="l" t="t" r="r" b="b"/>
              <a:pathLst>
                <a:path w="1934713" h="2980305">
                  <a:moveTo>
                    <a:pt x="0" y="0"/>
                  </a:moveTo>
                  <a:lnTo>
                    <a:pt x="1934713" y="0"/>
                  </a:lnTo>
                  <a:lnTo>
                    <a:pt x="1934713" y="2980305"/>
                  </a:lnTo>
                  <a:lnTo>
                    <a:pt x="0" y="2980305"/>
                  </a:lnTo>
                  <a:close/>
                </a:path>
              </a:pathLst>
            </a:custGeom>
            <a:solidFill>
              <a:srgbClr val="1F4F74">
                <a:alpha val="71765"/>
              </a:srgbClr>
            </a:solidFill>
          </p:spPr>
        </p:sp>
        <p:sp>
          <p:nvSpPr>
            <p:cNvPr id="5" name="TextBox 5"/>
            <p:cNvSpPr txBox="1"/>
            <p:nvPr/>
          </p:nvSpPr>
          <p:spPr>
            <a:xfrm>
              <a:off x="0" y="-38100"/>
              <a:ext cx="1934713" cy="3018405"/>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6078200" y="404927"/>
            <a:ext cx="1809423" cy="587145"/>
          </a:xfrm>
          <a:custGeom>
            <a:avLst/>
            <a:gdLst/>
            <a:ahLst/>
            <a:cxnLst/>
            <a:rect l="l" t="t" r="r" b="b"/>
            <a:pathLst>
              <a:path w="2493071" h="808984">
                <a:moveTo>
                  <a:pt x="0" y="0"/>
                </a:moveTo>
                <a:lnTo>
                  <a:pt x="2493072" y="0"/>
                </a:lnTo>
                <a:lnTo>
                  <a:pt x="2493072" y="808984"/>
                </a:lnTo>
                <a:lnTo>
                  <a:pt x="0" y="808984"/>
                </a:lnTo>
                <a:lnTo>
                  <a:pt x="0" y="0"/>
                </a:lnTo>
                <a:close/>
              </a:path>
            </a:pathLst>
          </a:custGeom>
          <a:blipFill>
            <a:blip r:embed="rId4"/>
            <a:stretch>
              <a:fillRect/>
            </a:stretch>
          </a:blipFill>
        </p:spPr>
      </p:sp>
      <p:sp>
        <p:nvSpPr>
          <p:cNvPr id="9" name="TextBox 9"/>
          <p:cNvSpPr txBox="1"/>
          <p:nvPr/>
        </p:nvSpPr>
        <p:spPr>
          <a:xfrm>
            <a:off x="2133600" y="745691"/>
            <a:ext cx="6850147" cy="692497"/>
          </a:xfrm>
          <a:prstGeom prst="rect">
            <a:avLst/>
          </a:prstGeom>
        </p:spPr>
        <p:txBody>
          <a:bodyPr wrap="square" lIns="0" tIns="0" rIns="0" bIns="0" rtlCol="0" anchor="t">
            <a:spAutoFit/>
          </a:bodyPr>
          <a:lstStyle/>
          <a:p>
            <a:pPr algn="ctr">
              <a:lnSpc>
                <a:spcPts val="5437"/>
              </a:lnSpc>
            </a:pPr>
            <a:r>
              <a:rPr lang="en-US" sz="4800" b="1" dirty="0">
                <a:solidFill>
                  <a:srgbClr val="4690C7"/>
                </a:solidFill>
                <a:latin typeface="Poppins Bold"/>
                <a:ea typeface="Poppins Bold"/>
                <a:cs typeface="Poppins Bold"/>
                <a:sym typeface="Poppins Bold"/>
              </a:rPr>
              <a:t>What We’re Building</a:t>
            </a:r>
          </a:p>
        </p:txBody>
      </p:sp>
      <p:sp>
        <p:nvSpPr>
          <p:cNvPr id="13" name="Freeform 7"/>
          <p:cNvSpPr/>
          <p:nvPr/>
        </p:nvSpPr>
        <p:spPr>
          <a:xfrm>
            <a:off x="14861143" y="4718103"/>
            <a:ext cx="850795" cy="850795"/>
          </a:xfrm>
          <a:custGeom>
            <a:avLst/>
            <a:gdLst/>
            <a:ahLst/>
            <a:cxnLst/>
            <a:rect l="l" t="t" r="r" b="b"/>
            <a:pathLst>
              <a:path w="850795" h="850795">
                <a:moveTo>
                  <a:pt x="0" y="0"/>
                </a:moveTo>
                <a:lnTo>
                  <a:pt x="850795" y="0"/>
                </a:lnTo>
                <a:lnTo>
                  <a:pt x="850795" y="850794"/>
                </a:lnTo>
                <a:lnTo>
                  <a:pt x="0" y="85079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4" name="AutoShape 6"/>
          <p:cNvSpPr/>
          <p:nvPr/>
        </p:nvSpPr>
        <p:spPr>
          <a:xfrm rot="-10799999">
            <a:off x="15286541" y="5143500"/>
            <a:ext cx="3001459" cy="0"/>
          </a:xfrm>
          <a:prstGeom prst="line">
            <a:avLst/>
          </a:prstGeom>
          <a:ln w="38100" cap="flat">
            <a:solidFill>
              <a:srgbClr val="FFFFFF"/>
            </a:solidFill>
            <a:prstDash val="solid"/>
            <a:headEnd type="none" w="sm" len="sm"/>
            <a:tailEnd type="none" w="sm" len="sm"/>
          </a:ln>
        </p:spPr>
      </p:sp>
      <p:sp>
        <p:nvSpPr>
          <p:cNvPr id="16" name="TextBox 6"/>
          <p:cNvSpPr txBox="1"/>
          <p:nvPr/>
        </p:nvSpPr>
        <p:spPr>
          <a:xfrm>
            <a:off x="685800" y="2019300"/>
            <a:ext cx="10210622" cy="7386638"/>
          </a:xfrm>
          <a:prstGeom prst="rect">
            <a:avLst/>
          </a:prstGeom>
        </p:spPr>
        <p:txBody>
          <a:bodyPr wrap="square" lIns="0" tIns="0" rIns="0" bIns="0" rtlCol="0" anchor="t">
            <a:spAutoFit/>
          </a:bodyPr>
          <a:lstStyle/>
          <a:p>
            <a:r>
              <a:rPr lang="en-US" dirty="0" smtClean="0">
                <a:solidFill>
                  <a:srgbClr val="4690C7"/>
                </a:solidFill>
                <a:latin typeface="Poppins Bold" panose="020B0604020202020204" charset="0"/>
                <a:cs typeface="Poppins Bold" panose="020B0604020202020204" charset="0"/>
              </a:rPr>
              <a:t>Automation </a:t>
            </a:r>
            <a:r>
              <a:rPr lang="en-US" dirty="0">
                <a:solidFill>
                  <a:srgbClr val="4690C7"/>
                </a:solidFill>
                <a:latin typeface="Poppins Bold" panose="020B0604020202020204" charset="0"/>
                <a:cs typeface="Poppins Bold" panose="020B0604020202020204" charset="0"/>
              </a:rPr>
              <a:t>Process for Prior Authorization</a:t>
            </a:r>
            <a:r>
              <a:rPr lang="en-US" dirty="0" smtClean="0">
                <a:solidFill>
                  <a:srgbClr val="4690C7"/>
                </a:solidFill>
                <a:latin typeface="Poppins Bold" panose="020B0604020202020204" charset="0"/>
                <a:cs typeface="Poppins Bold" panose="020B0604020202020204" charset="0"/>
              </a:rPr>
              <a:t>:</a:t>
            </a:r>
          </a:p>
          <a:p>
            <a:endParaRPr lang="en-US" dirty="0" smtClean="0">
              <a:solidFill>
                <a:srgbClr val="4690C7"/>
              </a:solidFill>
              <a:latin typeface="Poppins Bold" panose="020B0604020202020204" charset="0"/>
              <a:cs typeface="Poppins Bold" panose="020B0604020202020204" charset="0"/>
            </a:endParaRPr>
          </a:p>
          <a:p>
            <a:pPr marL="285750" indent="-285750">
              <a:buFont typeface="Arial" panose="020B0604020202020204" pitchFamily="34" charset="0"/>
              <a:buChar char="•"/>
            </a:pPr>
            <a:r>
              <a:rPr lang="en-US" dirty="0">
                <a:solidFill>
                  <a:srgbClr val="4690C7"/>
                </a:solidFill>
                <a:latin typeface="Poppins Bold" panose="020B0604020202020204" charset="0"/>
                <a:cs typeface="Poppins Bold" panose="020B0604020202020204" charset="0"/>
              </a:rPr>
              <a:t>Log into Epic.</a:t>
            </a:r>
          </a:p>
          <a:p>
            <a:endParaRPr lang="en-US" dirty="0">
              <a:solidFill>
                <a:srgbClr val="4690C7"/>
              </a:solidFill>
              <a:latin typeface="Poppins Bold" panose="020B0604020202020204" charset="0"/>
              <a:cs typeface="Poppins Bold" panose="020B0604020202020204" charset="0"/>
            </a:endParaRPr>
          </a:p>
          <a:p>
            <a:pPr marL="285750" indent="-285750">
              <a:buFont typeface="Arial" panose="020B0604020202020204" pitchFamily="34" charset="0"/>
              <a:buChar char="•"/>
            </a:pPr>
            <a:r>
              <a:rPr lang="en-US" dirty="0">
                <a:solidFill>
                  <a:srgbClr val="4690C7"/>
                </a:solidFill>
                <a:latin typeface="Poppins Bold" panose="020B0604020202020204" charset="0"/>
                <a:cs typeface="Poppins Bold" panose="020B0604020202020204" charset="0"/>
              </a:rPr>
              <a:t>Select the appropriate WQ.</a:t>
            </a:r>
          </a:p>
          <a:p>
            <a:pPr marL="285750" indent="-285750">
              <a:buFont typeface="Arial" panose="020B0604020202020204" pitchFamily="34" charset="0"/>
              <a:buChar char="•"/>
            </a:pPr>
            <a:endParaRPr lang="en-US" dirty="0">
              <a:solidFill>
                <a:srgbClr val="4690C7"/>
              </a:solidFill>
              <a:latin typeface="Poppins Bold" panose="020B0604020202020204" charset="0"/>
              <a:cs typeface="Poppins Bold" panose="020B0604020202020204" charset="0"/>
            </a:endParaRPr>
          </a:p>
          <a:p>
            <a:pPr marL="285750" indent="-285750">
              <a:buFont typeface="Arial" panose="020B0604020202020204" pitchFamily="34" charset="0"/>
              <a:buChar char="•"/>
            </a:pPr>
            <a:r>
              <a:rPr lang="en-US" dirty="0">
                <a:solidFill>
                  <a:srgbClr val="4690C7"/>
                </a:solidFill>
                <a:latin typeface="Poppins Bold" panose="020B0604020202020204" charset="0"/>
                <a:cs typeface="Poppins Bold" panose="020B0604020202020204" charset="0"/>
              </a:rPr>
              <a:t>Export data to a </a:t>
            </a:r>
            <a:r>
              <a:rPr lang="en-US" dirty="0" smtClean="0">
                <a:solidFill>
                  <a:srgbClr val="4690C7"/>
                </a:solidFill>
                <a:latin typeface="Poppins Bold" panose="020B0604020202020204" charset="0"/>
                <a:cs typeface="Poppins Bold" panose="020B0604020202020204" charset="0"/>
              </a:rPr>
              <a:t>data table.</a:t>
            </a:r>
          </a:p>
          <a:p>
            <a:pPr marL="285750" indent="-285750">
              <a:buFont typeface="Arial" panose="020B0604020202020204" pitchFamily="34" charset="0"/>
              <a:buChar char="•"/>
            </a:pPr>
            <a:endParaRPr lang="en-US" dirty="0">
              <a:solidFill>
                <a:srgbClr val="4690C7"/>
              </a:solidFill>
              <a:latin typeface="Poppins Bold" panose="020B0604020202020204" charset="0"/>
              <a:cs typeface="Poppins Bold" panose="020B0604020202020204" charset="0"/>
            </a:endParaRPr>
          </a:p>
          <a:p>
            <a:pPr marL="285750" indent="-285750">
              <a:buFont typeface="Arial" panose="020B0604020202020204" pitchFamily="34" charset="0"/>
              <a:buChar char="•"/>
            </a:pPr>
            <a:r>
              <a:rPr lang="en-US" dirty="0" smtClean="0">
                <a:solidFill>
                  <a:srgbClr val="4690C7"/>
                </a:solidFill>
                <a:latin typeface="Poppins Bold" panose="020B0604020202020204" charset="0"/>
                <a:cs typeface="Poppins Bold" panose="020B0604020202020204" charset="0"/>
              </a:rPr>
              <a:t>Import data table into Orchestrator Queue.</a:t>
            </a:r>
            <a:endParaRPr lang="en-US" dirty="0">
              <a:solidFill>
                <a:srgbClr val="4690C7"/>
              </a:solidFill>
              <a:latin typeface="Poppins Bold" panose="020B0604020202020204" charset="0"/>
              <a:cs typeface="Poppins Bold" panose="020B0604020202020204" charset="0"/>
            </a:endParaRPr>
          </a:p>
          <a:p>
            <a:endParaRPr lang="en-US" dirty="0">
              <a:solidFill>
                <a:srgbClr val="4690C7"/>
              </a:solidFill>
              <a:latin typeface="Poppins Bold" panose="020B0604020202020204" charset="0"/>
              <a:cs typeface="Poppins Bold" panose="020B0604020202020204" charset="0"/>
            </a:endParaRPr>
          </a:p>
          <a:p>
            <a:pPr marL="285750" indent="-285750">
              <a:buFont typeface="Arial" panose="020B0604020202020204" pitchFamily="34" charset="0"/>
              <a:buChar char="•"/>
            </a:pPr>
            <a:r>
              <a:rPr lang="en-US" dirty="0">
                <a:solidFill>
                  <a:srgbClr val="4690C7"/>
                </a:solidFill>
                <a:latin typeface="Poppins Bold" panose="020B0604020202020204" charset="0"/>
                <a:cs typeface="Poppins Bold" panose="020B0604020202020204" charset="0"/>
              </a:rPr>
              <a:t>Check the payer’s website </a:t>
            </a:r>
            <a:r>
              <a:rPr lang="en-US" dirty="0" smtClean="0">
                <a:solidFill>
                  <a:srgbClr val="4690C7"/>
                </a:solidFill>
                <a:latin typeface="Poppins Bold" panose="020B0604020202020204" charset="0"/>
                <a:cs typeface="Poppins Bold" panose="020B0604020202020204" charset="0"/>
              </a:rPr>
              <a:t>using queue info to </a:t>
            </a:r>
            <a:r>
              <a:rPr lang="en-US" dirty="0">
                <a:solidFill>
                  <a:srgbClr val="4690C7"/>
                </a:solidFill>
                <a:latin typeface="Poppins Bold" panose="020B0604020202020204" charset="0"/>
                <a:cs typeface="Poppins Bold" panose="020B0604020202020204" charset="0"/>
              </a:rPr>
              <a:t>see if the patient is authorized.</a:t>
            </a:r>
          </a:p>
          <a:p>
            <a:endParaRPr lang="en-US" dirty="0">
              <a:solidFill>
                <a:srgbClr val="4690C7"/>
              </a:solidFill>
              <a:latin typeface="Poppins Bold" panose="020B0604020202020204" charset="0"/>
              <a:cs typeface="Poppins Bold" panose="020B0604020202020204" charset="0"/>
            </a:endParaRPr>
          </a:p>
          <a:p>
            <a:endParaRPr lang="en-US" dirty="0">
              <a:solidFill>
                <a:srgbClr val="4690C7"/>
              </a:solidFill>
              <a:latin typeface="Poppins Bold" panose="020B0604020202020204" charset="0"/>
              <a:cs typeface="Poppins Bold" panose="020B0604020202020204" charset="0"/>
            </a:endParaRPr>
          </a:p>
          <a:p>
            <a:pPr algn="ctr"/>
            <a:r>
              <a:rPr lang="en-US" dirty="0">
                <a:solidFill>
                  <a:srgbClr val="4690C7"/>
                </a:solidFill>
                <a:latin typeface="Poppins Bold" panose="020B0604020202020204" charset="0"/>
                <a:cs typeface="Poppins Bold" panose="020B0604020202020204" charset="0"/>
              </a:rPr>
              <a:t>If prior </a:t>
            </a:r>
            <a:r>
              <a:rPr lang="en-US" dirty="0" err="1" smtClean="0">
                <a:solidFill>
                  <a:srgbClr val="4690C7"/>
                </a:solidFill>
                <a:latin typeface="Poppins Bold" panose="020B0604020202020204" charset="0"/>
                <a:cs typeface="Poppins Bold" panose="020B0604020202020204" charset="0"/>
              </a:rPr>
              <a:t>auth</a:t>
            </a:r>
            <a:r>
              <a:rPr lang="en-US" dirty="0" smtClean="0">
                <a:solidFill>
                  <a:srgbClr val="4690C7"/>
                </a:solidFill>
                <a:latin typeface="Poppins Bold" panose="020B0604020202020204" charset="0"/>
                <a:cs typeface="Poppins Bold" panose="020B0604020202020204" charset="0"/>
              </a:rPr>
              <a:t> is </a:t>
            </a:r>
            <a:r>
              <a:rPr lang="en-US" dirty="0">
                <a:solidFill>
                  <a:srgbClr val="4690C7"/>
                </a:solidFill>
                <a:latin typeface="Poppins Bold" panose="020B0604020202020204" charset="0"/>
                <a:cs typeface="Poppins Bold" panose="020B0604020202020204" charset="0"/>
              </a:rPr>
              <a:t>required:</a:t>
            </a:r>
          </a:p>
          <a:p>
            <a:pPr algn="ctr"/>
            <a:endParaRPr lang="en-US" dirty="0">
              <a:solidFill>
                <a:srgbClr val="4690C7"/>
              </a:solidFill>
              <a:latin typeface="Poppins Bold" panose="020B0604020202020204" charset="0"/>
              <a:cs typeface="Poppins Bold" panose="020B0604020202020204" charset="0"/>
            </a:endParaRPr>
          </a:p>
          <a:p>
            <a:pPr marL="285750" indent="-285750" algn="ctr">
              <a:buFont typeface="Arial" panose="020B0604020202020204" pitchFamily="34" charset="0"/>
              <a:buChar char="•"/>
            </a:pPr>
            <a:r>
              <a:rPr lang="en-US" dirty="0" smtClean="0">
                <a:solidFill>
                  <a:srgbClr val="4690C7"/>
                </a:solidFill>
                <a:latin typeface="Poppins Bold" panose="020B0604020202020204" charset="0"/>
                <a:cs typeface="Poppins Bold" panose="020B0604020202020204" charset="0"/>
              </a:rPr>
              <a:t>The API checks UHC database for prior </a:t>
            </a:r>
            <a:r>
              <a:rPr lang="en-US" dirty="0" err="1">
                <a:solidFill>
                  <a:srgbClr val="4690C7"/>
                </a:solidFill>
                <a:latin typeface="Poppins Bold" panose="020B0604020202020204" charset="0"/>
                <a:cs typeface="Poppins Bold" panose="020B0604020202020204" charset="0"/>
              </a:rPr>
              <a:t>auth</a:t>
            </a:r>
            <a:r>
              <a:rPr lang="en-US" dirty="0">
                <a:solidFill>
                  <a:srgbClr val="4690C7"/>
                </a:solidFill>
                <a:latin typeface="Poppins Bold" panose="020B0604020202020204" charset="0"/>
                <a:cs typeface="Poppins Bold" panose="020B0604020202020204" charset="0"/>
              </a:rPr>
              <a:t> number.</a:t>
            </a:r>
          </a:p>
          <a:p>
            <a:pPr algn="ctr"/>
            <a:endParaRPr lang="en-US" dirty="0">
              <a:solidFill>
                <a:srgbClr val="4690C7"/>
              </a:solidFill>
              <a:latin typeface="Poppins Bold" panose="020B0604020202020204" charset="0"/>
              <a:cs typeface="Poppins Bold" panose="020B0604020202020204" charset="0"/>
            </a:endParaRPr>
          </a:p>
          <a:p>
            <a:pPr marL="285750" indent="-285750" algn="ctr">
              <a:buFont typeface="Arial" panose="020B0604020202020204" pitchFamily="34" charset="0"/>
              <a:buChar char="•"/>
            </a:pPr>
            <a:r>
              <a:rPr lang="en-US" dirty="0" smtClean="0">
                <a:solidFill>
                  <a:srgbClr val="4690C7"/>
                </a:solidFill>
                <a:latin typeface="Poppins Bold" panose="020B0604020202020204" charset="0"/>
                <a:cs typeface="Poppins Bold" panose="020B0604020202020204" charset="0"/>
              </a:rPr>
              <a:t>Enters </a:t>
            </a:r>
            <a:r>
              <a:rPr lang="en-US" dirty="0">
                <a:solidFill>
                  <a:srgbClr val="4690C7"/>
                </a:solidFill>
                <a:latin typeface="Poppins Bold" panose="020B0604020202020204" charset="0"/>
                <a:cs typeface="Poppins Bold" panose="020B0604020202020204" charset="0"/>
              </a:rPr>
              <a:t>the info into Epic.</a:t>
            </a:r>
          </a:p>
          <a:p>
            <a:pPr algn="ctr"/>
            <a:endParaRPr lang="en-US" dirty="0">
              <a:solidFill>
                <a:srgbClr val="4690C7"/>
              </a:solidFill>
              <a:latin typeface="Poppins Bold" panose="020B0604020202020204" charset="0"/>
              <a:cs typeface="Poppins Bold" panose="020B0604020202020204" charset="0"/>
            </a:endParaRPr>
          </a:p>
          <a:p>
            <a:pPr algn="ctr"/>
            <a:r>
              <a:rPr lang="en-US" dirty="0">
                <a:solidFill>
                  <a:srgbClr val="4690C7"/>
                </a:solidFill>
                <a:latin typeface="Poppins Bold" panose="020B0604020202020204" charset="0"/>
                <a:cs typeface="Poppins Bold" panose="020B0604020202020204" charset="0"/>
              </a:rPr>
              <a:t>If </a:t>
            </a:r>
            <a:r>
              <a:rPr lang="en-US" dirty="0" smtClean="0">
                <a:solidFill>
                  <a:srgbClr val="4690C7"/>
                </a:solidFill>
                <a:latin typeface="Poppins Bold" panose="020B0604020202020204" charset="0"/>
                <a:cs typeface="Poppins Bold" panose="020B0604020202020204" charset="0"/>
              </a:rPr>
              <a:t>prior </a:t>
            </a:r>
            <a:r>
              <a:rPr lang="en-US" dirty="0" err="1" smtClean="0">
                <a:solidFill>
                  <a:srgbClr val="4690C7"/>
                </a:solidFill>
                <a:latin typeface="Poppins Bold" panose="020B0604020202020204" charset="0"/>
                <a:cs typeface="Poppins Bold" panose="020B0604020202020204" charset="0"/>
              </a:rPr>
              <a:t>auth</a:t>
            </a:r>
            <a:r>
              <a:rPr lang="en-US" dirty="0" smtClean="0">
                <a:solidFill>
                  <a:srgbClr val="4690C7"/>
                </a:solidFill>
                <a:latin typeface="Poppins Bold" panose="020B0604020202020204" charset="0"/>
                <a:cs typeface="Poppins Bold" panose="020B0604020202020204" charset="0"/>
              </a:rPr>
              <a:t> is required but has no </a:t>
            </a:r>
            <a:r>
              <a:rPr lang="en-US" dirty="0" err="1" smtClean="0">
                <a:solidFill>
                  <a:srgbClr val="4690C7"/>
                </a:solidFill>
                <a:latin typeface="Poppins Bold" panose="020B0604020202020204" charset="0"/>
                <a:cs typeface="Poppins Bold" panose="020B0604020202020204" charset="0"/>
              </a:rPr>
              <a:t>auth</a:t>
            </a:r>
            <a:r>
              <a:rPr lang="en-US" dirty="0" smtClean="0">
                <a:solidFill>
                  <a:srgbClr val="4690C7"/>
                </a:solidFill>
                <a:latin typeface="Poppins Bold" panose="020B0604020202020204" charset="0"/>
                <a:cs typeface="Poppins Bold" panose="020B0604020202020204" charset="0"/>
              </a:rPr>
              <a:t> number, it updates patient account </a:t>
            </a:r>
            <a:r>
              <a:rPr lang="en-US" dirty="0">
                <a:solidFill>
                  <a:srgbClr val="4690C7"/>
                </a:solidFill>
                <a:latin typeface="Poppins Bold" panose="020B0604020202020204" charset="0"/>
                <a:cs typeface="Poppins Bold" panose="020B0604020202020204" charset="0"/>
              </a:rPr>
              <a:t>with status: "</a:t>
            </a:r>
            <a:r>
              <a:rPr lang="en-US" dirty="0" err="1">
                <a:solidFill>
                  <a:srgbClr val="4690C7"/>
                </a:solidFill>
                <a:latin typeface="Poppins Bold" panose="020B0604020202020204" charset="0"/>
                <a:cs typeface="Poppins Bold" panose="020B0604020202020204" charset="0"/>
              </a:rPr>
              <a:t>Auth</a:t>
            </a:r>
            <a:r>
              <a:rPr lang="en-US" dirty="0">
                <a:solidFill>
                  <a:srgbClr val="4690C7"/>
                </a:solidFill>
                <a:latin typeface="Poppins Bold" panose="020B0604020202020204" charset="0"/>
                <a:cs typeface="Poppins Bold" panose="020B0604020202020204" charset="0"/>
              </a:rPr>
              <a:t> required – review </a:t>
            </a:r>
            <a:r>
              <a:rPr lang="en-US" dirty="0" smtClean="0">
                <a:solidFill>
                  <a:srgbClr val="4690C7"/>
                </a:solidFill>
                <a:latin typeface="Poppins Bold" panose="020B0604020202020204" charset="0"/>
                <a:cs typeface="Poppins Bold" panose="020B0604020202020204" charset="0"/>
              </a:rPr>
              <a:t>needed“</a:t>
            </a:r>
          </a:p>
          <a:p>
            <a:pPr algn="ctr"/>
            <a:endParaRPr lang="en-US" dirty="0">
              <a:solidFill>
                <a:srgbClr val="4690C7"/>
              </a:solidFill>
              <a:latin typeface="Poppins Bold" panose="020B0604020202020204" charset="0"/>
              <a:cs typeface="Poppins Bold" panose="020B0604020202020204" charset="0"/>
            </a:endParaRPr>
          </a:p>
          <a:p>
            <a:pPr algn="ctr"/>
            <a:r>
              <a:rPr lang="en-US" dirty="0">
                <a:solidFill>
                  <a:srgbClr val="4690C7"/>
                </a:solidFill>
                <a:latin typeface="Poppins Bold" panose="020B0604020202020204" charset="0"/>
                <a:cs typeface="Poppins Bold" panose="020B0604020202020204" charset="0"/>
              </a:rPr>
              <a:t>If prior </a:t>
            </a:r>
            <a:r>
              <a:rPr lang="en-US" dirty="0" err="1">
                <a:solidFill>
                  <a:srgbClr val="4690C7"/>
                </a:solidFill>
                <a:latin typeface="Poppins Bold" panose="020B0604020202020204" charset="0"/>
                <a:cs typeface="Poppins Bold" panose="020B0604020202020204" charset="0"/>
              </a:rPr>
              <a:t>auth</a:t>
            </a:r>
            <a:r>
              <a:rPr lang="en-US" dirty="0">
                <a:solidFill>
                  <a:srgbClr val="4690C7"/>
                </a:solidFill>
                <a:latin typeface="Poppins Bold" panose="020B0604020202020204" charset="0"/>
                <a:cs typeface="Poppins Bold" panose="020B0604020202020204" charset="0"/>
              </a:rPr>
              <a:t> is not required:</a:t>
            </a:r>
          </a:p>
          <a:p>
            <a:pPr algn="ctr"/>
            <a:endParaRPr lang="en-US" dirty="0">
              <a:solidFill>
                <a:srgbClr val="4690C7"/>
              </a:solidFill>
              <a:latin typeface="Poppins Bold" panose="020B0604020202020204" charset="0"/>
              <a:cs typeface="Poppins Bold" panose="020B0604020202020204" charset="0"/>
            </a:endParaRPr>
          </a:p>
          <a:p>
            <a:pPr marL="285750" indent="-285750" algn="ctr">
              <a:buFont typeface="Arial" panose="020B0604020202020204" pitchFamily="34" charset="0"/>
              <a:buChar char="•"/>
            </a:pPr>
            <a:r>
              <a:rPr lang="en-US" dirty="0">
                <a:solidFill>
                  <a:srgbClr val="4690C7"/>
                </a:solidFill>
                <a:latin typeface="Poppins Bold" panose="020B0604020202020204" charset="0"/>
                <a:cs typeface="Poppins Bold" panose="020B0604020202020204" charset="0"/>
              </a:rPr>
              <a:t>Update </a:t>
            </a:r>
            <a:r>
              <a:rPr lang="en-US" dirty="0" smtClean="0">
                <a:solidFill>
                  <a:srgbClr val="4690C7"/>
                </a:solidFill>
                <a:latin typeface="Poppins Bold" panose="020B0604020202020204" charset="0"/>
                <a:cs typeface="Poppins Bold" panose="020B0604020202020204" charset="0"/>
              </a:rPr>
              <a:t>patient </a:t>
            </a:r>
            <a:r>
              <a:rPr lang="en-US" dirty="0">
                <a:solidFill>
                  <a:srgbClr val="4690C7"/>
                </a:solidFill>
                <a:latin typeface="Poppins Bold" panose="020B0604020202020204" charset="0"/>
                <a:cs typeface="Poppins Bold" panose="020B0604020202020204" charset="0"/>
              </a:rPr>
              <a:t>to reflect that no authorization is needed.</a:t>
            </a:r>
          </a:p>
          <a:p>
            <a:pPr algn="ctr">
              <a:lnSpc>
                <a:spcPts val="3639"/>
              </a:lnSpc>
            </a:pPr>
            <a:endParaRPr lang="en-US" b="1" dirty="0">
              <a:solidFill>
                <a:srgbClr val="4690C7"/>
              </a:solidFill>
              <a:latin typeface="Poppins Bold" panose="020B0604020202020204" charset="0"/>
              <a:ea typeface="Poppins Bold"/>
              <a:cs typeface="Poppins Bold" panose="020B0604020202020204" charset="0"/>
              <a:sym typeface="Poppins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888" b="-9888"/>
            </a:stretch>
          </a:blipFill>
        </p:spPr>
      </p:sp>
      <p:grpSp>
        <p:nvGrpSpPr>
          <p:cNvPr id="3" name="Group 3"/>
          <p:cNvGrpSpPr/>
          <p:nvPr/>
        </p:nvGrpSpPr>
        <p:grpSpPr>
          <a:xfrm>
            <a:off x="-1" y="0"/>
            <a:ext cx="18288001" cy="10287000"/>
            <a:chOff x="0" y="0"/>
            <a:chExt cx="5486514" cy="2980305"/>
          </a:xfrm>
        </p:grpSpPr>
        <p:sp>
          <p:nvSpPr>
            <p:cNvPr id="4" name="Freeform 4"/>
            <p:cNvSpPr/>
            <p:nvPr/>
          </p:nvSpPr>
          <p:spPr>
            <a:xfrm>
              <a:off x="0" y="0"/>
              <a:ext cx="5486514" cy="2980305"/>
            </a:xfrm>
            <a:custGeom>
              <a:avLst/>
              <a:gdLst/>
              <a:ahLst/>
              <a:cxnLst/>
              <a:rect l="l" t="t" r="r" b="b"/>
              <a:pathLst>
                <a:path w="5486514" h="2980305">
                  <a:moveTo>
                    <a:pt x="0" y="0"/>
                  </a:moveTo>
                  <a:lnTo>
                    <a:pt x="5486514" y="0"/>
                  </a:lnTo>
                  <a:lnTo>
                    <a:pt x="5486514" y="2980305"/>
                  </a:lnTo>
                  <a:lnTo>
                    <a:pt x="0" y="2980305"/>
                  </a:lnTo>
                  <a:close/>
                </a:path>
              </a:pathLst>
            </a:custGeom>
            <a:solidFill>
              <a:srgbClr val="1F4F74">
                <a:alpha val="71765"/>
              </a:srgbClr>
            </a:solidFill>
          </p:spPr>
        </p:sp>
        <p:sp>
          <p:nvSpPr>
            <p:cNvPr id="5" name="TextBox 5"/>
            <p:cNvSpPr txBox="1"/>
            <p:nvPr/>
          </p:nvSpPr>
          <p:spPr>
            <a:xfrm>
              <a:off x="0" y="-38100"/>
              <a:ext cx="5486514" cy="3018405"/>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889147" y="3371323"/>
            <a:ext cx="14493853" cy="6915677"/>
            <a:chOff x="0" y="0"/>
            <a:chExt cx="3821486" cy="2028344"/>
          </a:xfrm>
        </p:grpSpPr>
        <p:sp>
          <p:nvSpPr>
            <p:cNvPr id="7" name="Freeform 7"/>
            <p:cNvSpPr/>
            <p:nvPr/>
          </p:nvSpPr>
          <p:spPr>
            <a:xfrm>
              <a:off x="0" y="0"/>
              <a:ext cx="3821487" cy="2028344"/>
            </a:xfrm>
            <a:custGeom>
              <a:avLst/>
              <a:gdLst/>
              <a:ahLst/>
              <a:cxnLst/>
              <a:rect l="l" t="t" r="r" b="b"/>
              <a:pathLst>
                <a:path w="3821487" h="2028344">
                  <a:moveTo>
                    <a:pt x="27212" y="0"/>
                  </a:moveTo>
                  <a:lnTo>
                    <a:pt x="3794275" y="0"/>
                  </a:lnTo>
                  <a:cubicBezTo>
                    <a:pt x="3801492" y="0"/>
                    <a:pt x="3808413" y="2867"/>
                    <a:pt x="3813516" y="7970"/>
                  </a:cubicBezTo>
                  <a:cubicBezTo>
                    <a:pt x="3818620" y="13073"/>
                    <a:pt x="3821487" y="19995"/>
                    <a:pt x="3821487" y="27212"/>
                  </a:cubicBezTo>
                  <a:lnTo>
                    <a:pt x="3821487" y="2001132"/>
                  </a:lnTo>
                  <a:cubicBezTo>
                    <a:pt x="3821487" y="2008349"/>
                    <a:pt x="3818620" y="2015270"/>
                    <a:pt x="3813516" y="2020374"/>
                  </a:cubicBezTo>
                  <a:cubicBezTo>
                    <a:pt x="3808413" y="2025477"/>
                    <a:pt x="3801492" y="2028344"/>
                    <a:pt x="3794275" y="2028344"/>
                  </a:cubicBezTo>
                  <a:lnTo>
                    <a:pt x="27212" y="2028344"/>
                  </a:lnTo>
                  <a:cubicBezTo>
                    <a:pt x="19995" y="2028344"/>
                    <a:pt x="13073" y="2025477"/>
                    <a:pt x="7970" y="2020374"/>
                  </a:cubicBezTo>
                  <a:cubicBezTo>
                    <a:pt x="2867" y="2015270"/>
                    <a:pt x="0" y="2008349"/>
                    <a:pt x="0" y="2001132"/>
                  </a:cubicBezTo>
                  <a:lnTo>
                    <a:pt x="0" y="27212"/>
                  </a:lnTo>
                  <a:cubicBezTo>
                    <a:pt x="0" y="19995"/>
                    <a:pt x="2867" y="13073"/>
                    <a:pt x="7970" y="7970"/>
                  </a:cubicBezTo>
                  <a:cubicBezTo>
                    <a:pt x="13073" y="2867"/>
                    <a:pt x="19995" y="0"/>
                    <a:pt x="27212" y="0"/>
                  </a:cubicBezTo>
                  <a:close/>
                </a:path>
              </a:pathLst>
            </a:custGeom>
            <a:solidFill>
              <a:srgbClr val="FFFFFF"/>
            </a:solidFill>
          </p:spPr>
        </p:sp>
        <p:sp>
          <p:nvSpPr>
            <p:cNvPr id="8" name="TextBox 8"/>
            <p:cNvSpPr txBox="1"/>
            <p:nvPr/>
          </p:nvSpPr>
          <p:spPr>
            <a:xfrm>
              <a:off x="0" y="-38100"/>
              <a:ext cx="3821486" cy="2066444"/>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98489" y="1287018"/>
            <a:ext cx="10907911" cy="1205458"/>
          </a:xfrm>
          <a:prstGeom prst="rect">
            <a:avLst/>
          </a:prstGeom>
        </p:spPr>
        <p:txBody>
          <a:bodyPr wrap="square" lIns="0" tIns="0" rIns="0" bIns="0" rtlCol="0" anchor="t">
            <a:spAutoFit/>
          </a:bodyPr>
          <a:lstStyle/>
          <a:p>
            <a:pPr algn="l">
              <a:lnSpc>
                <a:spcPts val="9368"/>
              </a:lnSpc>
            </a:pPr>
            <a:r>
              <a:rPr lang="en-US" sz="6691" dirty="0" smtClean="0">
                <a:solidFill>
                  <a:srgbClr val="FFFFFF"/>
                </a:solidFill>
                <a:latin typeface="Poppins Bold"/>
                <a:ea typeface="Poppins Bold"/>
                <a:cs typeface="Poppins Bold"/>
                <a:sym typeface="Poppins Bold"/>
              </a:rPr>
              <a:t>Part 1 - Extraction</a:t>
            </a:r>
            <a:endParaRPr lang="en-US" sz="6691" dirty="0">
              <a:solidFill>
                <a:srgbClr val="FFFFFF"/>
              </a:solidFill>
              <a:latin typeface="Poppins Bold"/>
              <a:ea typeface="Poppins Bold"/>
              <a:cs typeface="Poppins Bold"/>
              <a:sym typeface="Poppins Bold"/>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56653" y="9334500"/>
            <a:ext cx="710304" cy="710304"/>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0253" y="3779494"/>
            <a:ext cx="12671640" cy="1657196"/>
          </a:xfrm>
          <a:prstGeom prst="rect">
            <a:avLst/>
          </a:prstGeom>
        </p:spPr>
      </p:pic>
      <p:sp>
        <p:nvSpPr>
          <p:cNvPr id="15" name="TextBox 14"/>
          <p:cNvSpPr txBox="1"/>
          <p:nvPr/>
        </p:nvSpPr>
        <p:spPr>
          <a:xfrm>
            <a:off x="3124811" y="6023252"/>
            <a:ext cx="12115799" cy="4062651"/>
          </a:xfrm>
          <a:prstGeom prst="rect">
            <a:avLst/>
          </a:prstGeom>
          <a:noFill/>
        </p:spPr>
        <p:txBody>
          <a:bodyPr wrap="square" rtlCol="0">
            <a:spAutoFit/>
          </a:bodyPr>
          <a:lstStyle/>
          <a:p>
            <a:r>
              <a:rPr lang="en-US" sz="2400" dirty="0">
                <a:solidFill>
                  <a:srgbClr val="4690C7"/>
                </a:solidFill>
                <a:latin typeface="Poppins Bold" panose="020B0604020202020204" charset="0"/>
                <a:cs typeface="Poppins Bold" panose="020B0604020202020204" charset="0"/>
              </a:rPr>
              <a:t>To begin the process, </a:t>
            </a:r>
            <a:r>
              <a:rPr lang="en-US" sz="2400" dirty="0" smtClean="0">
                <a:solidFill>
                  <a:srgbClr val="4690C7"/>
                </a:solidFill>
                <a:latin typeface="Poppins Bold" panose="020B0604020202020204" charset="0"/>
                <a:cs typeface="Poppins Bold" panose="020B0604020202020204" charset="0"/>
              </a:rPr>
              <a:t>the bot logs </a:t>
            </a:r>
            <a:r>
              <a:rPr lang="en-US" sz="2400" dirty="0">
                <a:solidFill>
                  <a:srgbClr val="4690C7"/>
                </a:solidFill>
                <a:latin typeface="Poppins Bold" panose="020B0604020202020204" charset="0"/>
                <a:cs typeface="Poppins Bold" panose="020B0604020202020204" charset="0"/>
              </a:rPr>
              <a:t>into Epic using </a:t>
            </a:r>
            <a:r>
              <a:rPr lang="en-US" sz="2400" dirty="0" smtClean="0">
                <a:solidFill>
                  <a:srgbClr val="4690C7"/>
                </a:solidFill>
                <a:latin typeface="Poppins Bold" panose="020B0604020202020204" charset="0"/>
                <a:cs typeface="Poppins Bold" panose="020B0604020202020204" charset="0"/>
              </a:rPr>
              <a:t>the bots credentials.</a:t>
            </a:r>
          </a:p>
          <a:p>
            <a:endParaRPr lang="en-US" sz="2400" dirty="0">
              <a:solidFill>
                <a:srgbClr val="4690C7"/>
              </a:solidFill>
              <a:latin typeface="Poppins Bold" panose="020B0604020202020204" charset="0"/>
              <a:cs typeface="Poppins Bold" panose="020B0604020202020204" charset="0"/>
            </a:endParaRPr>
          </a:p>
          <a:p>
            <a:r>
              <a:rPr lang="en-US" sz="2400" dirty="0" smtClean="0">
                <a:solidFill>
                  <a:srgbClr val="4690C7"/>
                </a:solidFill>
                <a:latin typeface="Poppins Bold" panose="020B0604020202020204" charset="0"/>
                <a:cs typeface="Poppins Bold" panose="020B0604020202020204" charset="0"/>
              </a:rPr>
              <a:t>Once </a:t>
            </a:r>
            <a:r>
              <a:rPr lang="en-US" sz="2400" dirty="0">
                <a:solidFill>
                  <a:srgbClr val="4690C7"/>
                </a:solidFill>
                <a:latin typeface="Poppins Bold" panose="020B0604020202020204" charset="0"/>
                <a:cs typeface="Poppins Bold" panose="020B0604020202020204" charset="0"/>
              </a:rPr>
              <a:t>inside the system, </a:t>
            </a:r>
            <a:r>
              <a:rPr lang="en-US" sz="2400" dirty="0" smtClean="0">
                <a:solidFill>
                  <a:srgbClr val="4690C7"/>
                </a:solidFill>
                <a:latin typeface="Poppins Bold" panose="020B0604020202020204" charset="0"/>
                <a:cs typeface="Poppins Bold" panose="020B0604020202020204" charset="0"/>
              </a:rPr>
              <a:t>it applies </a:t>
            </a:r>
            <a:r>
              <a:rPr lang="en-US" sz="2400" dirty="0">
                <a:solidFill>
                  <a:srgbClr val="4690C7"/>
                </a:solidFill>
                <a:latin typeface="Poppins Bold" panose="020B0604020202020204" charset="0"/>
                <a:cs typeface="Poppins Bold" panose="020B0604020202020204" charset="0"/>
              </a:rPr>
              <a:t>the work </a:t>
            </a:r>
            <a:r>
              <a:rPr lang="en-US" sz="2400" dirty="0" smtClean="0">
                <a:solidFill>
                  <a:srgbClr val="4690C7"/>
                </a:solidFill>
                <a:latin typeface="Poppins Bold" panose="020B0604020202020204" charset="0"/>
                <a:cs typeface="Poppins Bold" panose="020B0604020202020204" charset="0"/>
              </a:rPr>
              <a:t>queue filter </a:t>
            </a:r>
            <a:r>
              <a:rPr lang="en-US" sz="2400" dirty="0">
                <a:solidFill>
                  <a:srgbClr val="4690C7"/>
                </a:solidFill>
                <a:latin typeface="Poppins Bold" panose="020B0604020202020204" charset="0"/>
                <a:cs typeface="Poppins Bold" panose="020B0604020202020204" charset="0"/>
              </a:rPr>
              <a:t>to narrow down </a:t>
            </a:r>
            <a:r>
              <a:rPr lang="en-US" sz="2400" dirty="0" smtClean="0">
                <a:solidFill>
                  <a:srgbClr val="4690C7"/>
                </a:solidFill>
                <a:latin typeface="Poppins Bold" panose="020B0604020202020204" charset="0"/>
                <a:cs typeface="Poppins Bold" panose="020B0604020202020204" charset="0"/>
              </a:rPr>
              <a:t>unnecessary data.</a:t>
            </a:r>
          </a:p>
          <a:p>
            <a:endParaRPr lang="en-US" sz="2400" dirty="0">
              <a:solidFill>
                <a:srgbClr val="4690C7"/>
              </a:solidFill>
              <a:latin typeface="Poppins Bold" panose="020B0604020202020204" charset="0"/>
              <a:cs typeface="Poppins Bold" panose="020B0604020202020204" charset="0"/>
            </a:endParaRPr>
          </a:p>
          <a:p>
            <a:r>
              <a:rPr lang="en-US" sz="2400" dirty="0" smtClean="0">
                <a:solidFill>
                  <a:srgbClr val="4690C7"/>
                </a:solidFill>
                <a:latin typeface="Poppins Bold" panose="020B0604020202020204" charset="0"/>
                <a:cs typeface="Poppins Bold" panose="020B0604020202020204" charset="0"/>
              </a:rPr>
              <a:t>After </a:t>
            </a:r>
            <a:r>
              <a:rPr lang="en-US" sz="2400" dirty="0">
                <a:solidFill>
                  <a:srgbClr val="4690C7"/>
                </a:solidFill>
                <a:latin typeface="Poppins Bold" panose="020B0604020202020204" charset="0"/>
                <a:cs typeface="Poppins Bold" panose="020B0604020202020204" charset="0"/>
              </a:rPr>
              <a:t>the filter is applied, select the appropriate work queue </a:t>
            </a:r>
            <a:r>
              <a:rPr lang="en-US" sz="2400" dirty="0" smtClean="0">
                <a:solidFill>
                  <a:srgbClr val="4690C7"/>
                </a:solidFill>
                <a:latin typeface="Poppins Bold" panose="020B0604020202020204" charset="0"/>
                <a:cs typeface="Poppins Bold" panose="020B0604020202020204" charset="0"/>
              </a:rPr>
              <a:t>that </a:t>
            </a:r>
            <a:r>
              <a:rPr lang="en-US" sz="2400" dirty="0">
                <a:solidFill>
                  <a:srgbClr val="4690C7"/>
                </a:solidFill>
                <a:latin typeface="Poppins Bold" panose="020B0604020202020204" charset="0"/>
                <a:cs typeface="Poppins Bold" panose="020B0604020202020204" charset="0"/>
              </a:rPr>
              <a:t>contains the data </a:t>
            </a:r>
            <a:r>
              <a:rPr lang="en-US" sz="2400" dirty="0" smtClean="0">
                <a:solidFill>
                  <a:srgbClr val="4690C7"/>
                </a:solidFill>
                <a:latin typeface="Poppins Bold" panose="020B0604020202020204" charset="0"/>
                <a:cs typeface="Poppins Bold" panose="020B0604020202020204" charset="0"/>
              </a:rPr>
              <a:t>it needs </a:t>
            </a:r>
            <a:r>
              <a:rPr lang="en-US" sz="2400" dirty="0">
                <a:solidFill>
                  <a:srgbClr val="4690C7"/>
                </a:solidFill>
                <a:latin typeface="Poppins Bold" panose="020B0604020202020204" charset="0"/>
                <a:cs typeface="Poppins Bold" panose="020B0604020202020204" charset="0"/>
              </a:rPr>
              <a:t>to work with. </a:t>
            </a:r>
            <a:endParaRPr lang="en-US" sz="2400" dirty="0" smtClean="0">
              <a:solidFill>
                <a:srgbClr val="4690C7"/>
              </a:solidFill>
              <a:latin typeface="Poppins Bold" panose="020B0604020202020204" charset="0"/>
              <a:cs typeface="Poppins Bold" panose="020B0604020202020204" charset="0"/>
            </a:endParaRPr>
          </a:p>
          <a:p>
            <a:endParaRPr lang="en-US" sz="2400" dirty="0" smtClean="0">
              <a:solidFill>
                <a:srgbClr val="4690C7"/>
              </a:solidFill>
              <a:latin typeface="Poppins Bold" panose="020B0604020202020204" charset="0"/>
              <a:cs typeface="Poppins Bold" panose="020B0604020202020204" charset="0"/>
            </a:endParaRPr>
          </a:p>
          <a:p>
            <a:r>
              <a:rPr lang="en-US" sz="2400" dirty="0" smtClean="0">
                <a:solidFill>
                  <a:srgbClr val="4690C7"/>
                </a:solidFill>
                <a:latin typeface="Poppins Bold" panose="020B0604020202020204" charset="0"/>
                <a:cs typeface="Poppins Bold" panose="020B0604020202020204" charset="0"/>
              </a:rPr>
              <a:t>Once </a:t>
            </a:r>
            <a:r>
              <a:rPr lang="en-US" sz="2400" dirty="0">
                <a:solidFill>
                  <a:srgbClr val="4690C7"/>
                </a:solidFill>
                <a:latin typeface="Poppins Bold" panose="020B0604020202020204" charset="0"/>
                <a:cs typeface="Poppins Bold" panose="020B0604020202020204" charset="0"/>
              </a:rPr>
              <a:t>the </a:t>
            </a:r>
            <a:r>
              <a:rPr lang="en-US" sz="2400" dirty="0" smtClean="0">
                <a:solidFill>
                  <a:srgbClr val="4690C7"/>
                </a:solidFill>
                <a:latin typeface="Poppins Bold" panose="020B0604020202020204" charset="0"/>
                <a:cs typeface="Poppins Bold" panose="020B0604020202020204" charset="0"/>
              </a:rPr>
              <a:t>queue is </a:t>
            </a:r>
            <a:r>
              <a:rPr lang="en-US" sz="2400" dirty="0">
                <a:solidFill>
                  <a:srgbClr val="4690C7"/>
                </a:solidFill>
                <a:latin typeface="Poppins Bold" panose="020B0604020202020204" charset="0"/>
                <a:cs typeface="Poppins Bold" panose="020B0604020202020204" charset="0"/>
              </a:rPr>
              <a:t>visible, </a:t>
            </a:r>
            <a:r>
              <a:rPr lang="en-US" sz="2400" dirty="0" smtClean="0">
                <a:solidFill>
                  <a:srgbClr val="4690C7"/>
                </a:solidFill>
                <a:latin typeface="Poppins Bold" panose="020B0604020202020204" charset="0"/>
                <a:cs typeface="Poppins Bold" panose="020B0604020202020204" charset="0"/>
              </a:rPr>
              <a:t>it exports </a:t>
            </a:r>
            <a:r>
              <a:rPr lang="en-US" sz="2400" dirty="0">
                <a:solidFill>
                  <a:srgbClr val="4690C7"/>
                </a:solidFill>
                <a:latin typeface="Poppins Bold" panose="020B0604020202020204" charset="0"/>
                <a:cs typeface="Poppins Bold" panose="020B0604020202020204" charset="0"/>
              </a:rPr>
              <a:t>the data to a </a:t>
            </a:r>
            <a:r>
              <a:rPr lang="en-US" sz="2400" dirty="0" smtClean="0">
                <a:solidFill>
                  <a:srgbClr val="4690C7"/>
                </a:solidFill>
                <a:latin typeface="Poppins Bold" panose="020B0604020202020204" charset="0"/>
                <a:cs typeface="Poppins Bold" panose="020B0604020202020204" charset="0"/>
              </a:rPr>
              <a:t>data table </a:t>
            </a:r>
            <a:r>
              <a:rPr lang="en-US" sz="2400" dirty="0">
                <a:solidFill>
                  <a:srgbClr val="4690C7"/>
                </a:solidFill>
                <a:latin typeface="Poppins Bold" panose="020B0604020202020204" charset="0"/>
                <a:cs typeface="Poppins Bold" panose="020B0604020202020204" charset="0"/>
              </a:rPr>
              <a:t>for further </a:t>
            </a:r>
            <a:r>
              <a:rPr lang="en-US" sz="2400" dirty="0" smtClean="0">
                <a:solidFill>
                  <a:srgbClr val="4690C7"/>
                </a:solidFill>
                <a:latin typeface="Poppins Bold" panose="020B0604020202020204" charset="0"/>
                <a:cs typeface="Poppins Bold" panose="020B0604020202020204" charset="0"/>
              </a:rPr>
              <a:t>analysis.</a:t>
            </a:r>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888" b="-9888"/>
            </a:stretch>
          </a:blipFill>
        </p:spPr>
      </p:sp>
      <p:grpSp>
        <p:nvGrpSpPr>
          <p:cNvPr id="3" name="Group 3"/>
          <p:cNvGrpSpPr/>
          <p:nvPr/>
        </p:nvGrpSpPr>
        <p:grpSpPr>
          <a:xfrm>
            <a:off x="-1371600" y="-332605"/>
            <a:ext cx="19651673" cy="10619605"/>
            <a:chOff x="0" y="-38100"/>
            <a:chExt cx="5895624" cy="3076666"/>
          </a:xfrm>
        </p:grpSpPr>
        <p:sp>
          <p:nvSpPr>
            <p:cNvPr id="4" name="Freeform 4"/>
            <p:cNvSpPr/>
            <p:nvPr/>
          </p:nvSpPr>
          <p:spPr>
            <a:xfrm>
              <a:off x="409110" y="58261"/>
              <a:ext cx="5486514" cy="2980305"/>
            </a:xfrm>
            <a:custGeom>
              <a:avLst/>
              <a:gdLst/>
              <a:ahLst/>
              <a:cxnLst/>
              <a:rect l="l" t="t" r="r" b="b"/>
              <a:pathLst>
                <a:path w="5486514" h="2980305">
                  <a:moveTo>
                    <a:pt x="0" y="0"/>
                  </a:moveTo>
                  <a:lnTo>
                    <a:pt x="5486514" y="0"/>
                  </a:lnTo>
                  <a:lnTo>
                    <a:pt x="5486514" y="2980305"/>
                  </a:lnTo>
                  <a:lnTo>
                    <a:pt x="0" y="2980305"/>
                  </a:lnTo>
                  <a:close/>
                </a:path>
              </a:pathLst>
            </a:custGeom>
            <a:solidFill>
              <a:srgbClr val="1F4F74">
                <a:alpha val="71765"/>
              </a:srgbClr>
            </a:solidFill>
          </p:spPr>
        </p:sp>
        <p:sp>
          <p:nvSpPr>
            <p:cNvPr id="5" name="TextBox 5"/>
            <p:cNvSpPr txBox="1"/>
            <p:nvPr/>
          </p:nvSpPr>
          <p:spPr>
            <a:xfrm>
              <a:off x="0" y="-38100"/>
              <a:ext cx="5486514" cy="3018405"/>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889147" y="3371323"/>
            <a:ext cx="14493853" cy="6915677"/>
            <a:chOff x="0" y="0"/>
            <a:chExt cx="3821486" cy="2028344"/>
          </a:xfrm>
        </p:grpSpPr>
        <p:sp>
          <p:nvSpPr>
            <p:cNvPr id="7" name="Freeform 7"/>
            <p:cNvSpPr/>
            <p:nvPr/>
          </p:nvSpPr>
          <p:spPr>
            <a:xfrm>
              <a:off x="0" y="0"/>
              <a:ext cx="3821487" cy="2028344"/>
            </a:xfrm>
            <a:custGeom>
              <a:avLst/>
              <a:gdLst/>
              <a:ahLst/>
              <a:cxnLst/>
              <a:rect l="l" t="t" r="r" b="b"/>
              <a:pathLst>
                <a:path w="3821487" h="2028344">
                  <a:moveTo>
                    <a:pt x="27212" y="0"/>
                  </a:moveTo>
                  <a:lnTo>
                    <a:pt x="3794275" y="0"/>
                  </a:lnTo>
                  <a:cubicBezTo>
                    <a:pt x="3801492" y="0"/>
                    <a:pt x="3808413" y="2867"/>
                    <a:pt x="3813516" y="7970"/>
                  </a:cubicBezTo>
                  <a:cubicBezTo>
                    <a:pt x="3818620" y="13073"/>
                    <a:pt x="3821487" y="19995"/>
                    <a:pt x="3821487" y="27212"/>
                  </a:cubicBezTo>
                  <a:lnTo>
                    <a:pt x="3821487" y="2001132"/>
                  </a:lnTo>
                  <a:cubicBezTo>
                    <a:pt x="3821487" y="2008349"/>
                    <a:pt x="3818620" y="2015270"/>
                    <a:pt x="3813516" y="2020374"/>
                  </a:cubicBezTo>
                  <a:cubicBezTo>
                    <a:pt x="3808413" y="2025477"/>
                    <a:pt x="3801492" y="2028344"/>
                    <a:pt x="3794275" y="2028344"/>
                  </a:cubicBezTo>
                  <a:lnTo>
                    <a:pt x="27212" y="2028344"/>
                  </a:lnTo>
                  <a:cubicBezTo>
                    <a:pt x="19995" y="2028344"/>
                    <a:pt x="13073" y="2025477"/>
                    <a:pt x="7970" y="2020374"/>
                  </a:cubicBezTo>
                  <a:cubicBezTo>
                    <a:pt x="2867" y="2015270"/>
                    <a:pt x="0" y="2008349"/>
                    <a:pt x="0" y="2001132"/>
                  </a:cubicBezTo>
                  <a:lnTo>
                    <a:pt x="0" y="27212"/>
                  </a:lnTo>
                  <a:cubicBezTo>
                    <a:pt x="0" y="19995"/>
                    <a:pt x="2867" y="13073"/>
                    <a:pt x="7970" y="7970"/>
                  </a:cubicBezTo>
                  <a:cubicBezTo>
                    <a:pt x="13073" y="2867"/>
                    <a:pt x="19995" y="0"/>
                    <a:pt x="27212" y="0"/>
                  </a:cubicBezTo>
                  <a:close/>
                </a:path>
              </a:pathLst>
            </a:custGeom>
            <a:solidFill>
              <a:srgbClr val="FFFFFF"/>
            </a:solidFill>
          </p:spPr>
        </p:sp>
        <p:sp>
          <p:nvSpPr>
            <p:cNvPr id="8" name="TextBox 8"/>
            <p:cNvSpPr txBox="1"/>
            <p:nvPr/>
          </p:nvSpPr>
          <p:spPr>
            <a:xfrm>
              <a:off x="0" y="-38100"/>
              <a:ext cx="3821486" cy="2066444"/>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98489" y="1287018"/>
            <a:ext cx="10907911" cy="1205458"/>
          </a:xfrm>
          <a:prstGeom prst="rect">
            <a:avLst/>
          </a:prstGeom>
        </p:spPr>
        <p:txBody>
          <a:bodyPr wrap="square" lIns="0" tIns="0" rIns="0" bIns="0" rtlCol="0" anchor="t">
            <a:spAutoFit/>
          </a:bodyPr>
          <a:lstStyle/>
          <a:p>
            <a:pPr algn="l">
              <a:lnSpc>
                <a:spcPts val="9368"/>
              </a:lnSpc>
            </a:pPr>
            <a:r>
              <a:rPr lang="en-US" sz="6691" dirty="0" smtClean="0">
                <a:solidFill>
                  <a:srgbClr val="FFFFFF"/>
                </a:solidFill>
                <a:latin typeface="Poppins Bold"/>
                <a:ea typeface="Poppins Bold"/>
                <a:cs typeface="Poppins Bold"/>
                <a:sym typeface="Poppins Bold"/>
              </a:rPr>
              <a:t>Part 2 – API to Epic</a:t>
            </a:r>
            <a:endParaRPr lang="en-US" sz="6691" dirty="0">
              <a:solidFill>
                <a:srgbClr val="FFFFFF"/>
              </a:solidFill>
              <a:latin typeface="Poppins Bold"/>
              <a:ea typeface="Poppins Bold"/>
              <a:cs typeface="Poppins Bold"/>
              <a:sym typeface="Poppins Bold"/>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56653" y="9334500"/>
            <a:ext cx="710304" cy="710304"/>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4596" y="3444193"/>
            <a:ext cx="12142057" cy="3056874"/>
          </a:xfrm>
          <a:prstGeom prst="rect">
            <a:avLst/>
          </a:prstGeom>
        </p:spPr>
      </p:pic>
      <p:sp>
        <p:nvSpPr>
          <p:cNvPr id="16" name="TextBox 15"/>
          <p:cNvSpPr txBox="1"/>
          <p:nvPr/>
        </p:nvSpPr>
        <p:spPr>
          <a:xfrm>
            <a:off x="3157976" y="6806832"/>
            <a:ext cx="11853311" cy="2677656"/>
          </a:xfrm>
          <a:prstGeom prst="rect">
            <a:avLst/>
          </a:prstGeom>
          <a:noFill/>
        </p:spPr>
        <p:txBody>
          <a:bodyPr wrap="square" rtlCol="0">
            <a:spAutoFit/>
          </a:bodyPr>
          <a:lstStyle/>
          <a:p>
            <a:r>
              <a:rPr lang="en-US" sz="2400" dirty="0" smtClean="0">
                <a:solidFill>
                  <a:srgbClr val="4690C7"/>
                </a:solidFill>
                <a:latin typeface="Poppins Bold" panose="020B0604020202020204" charset="0"/>
                <a:cs typeface="Poppins Bold" panose="020B0604020202020204" charset="0"/>
              </a:rPr>
              <a:t>In this part of the automation we will be using an API. It will use the information from the work que extract and use it to get the Prior </a:t>
            </a:r>
            <a:r>
              <a:rPr lang="en-US" sz="2400" dirty="0" err="1" smtClean="0">
                <a:solidFill>
                  <a:srgbClr val="4690C7"/>
                </a:solidFill>
                <a:latin typeface="Poppins Bold" panose="020B0604020202020204" charset="0"/>
                <a:cs typeface="Poppins Bold" panose="020B0604020202020204" charset="0"/>
              </a:rPr>
              <a:t>Auth</a:t>
            </a:r>
            <a:r>
              <a:rPr lang="en-US" sz="2400" dirty="0" smtClean="0">
                <a:solidFill>
                  <a:srgbClr val="4690C7"/>
                </a:solidFill>
                <a:latin typeface="Poppins Bold" panose="020B0604020202020204" charset="0"/>
                <a:cs typeface="Poppins Bold" panose="020B0604020202020204" charset="0"/>
              </a:rPr>
              <a:t> number from UHC website in order to take the next step.</a:t>
            </a:r>
          </a:p>
          <a:p>
            <a:endParaRPr lang="en-US" sz="2400" dirty="0">
              <a:solidFill>
                <a:srgbClr val="4690C7"/>
              </a:solidFill>
              <a:latin typeface="Poppins Bold" panose="020B0604020202020204" charset="0"/>
              <a:cs typeface="Poppins Bold" panose="020B0604020202020204" charset="0"/>
            </a:endParaRPr>
          </a:p>
          <a:p>
            <a:r>
              <a:rPr lang="en-US" sz="2400" dirty="0" smtClean="0">
                <a:solidFill>
                  <a:srgbClr val="4690C7"/>
                </a:solidFill>
                <a:latin typeface="Poppins Bold" panose="020B0604020202020204" charset="0"/>
                <a:cs typeface="Poppins Bold" panose="020B0604020202020204" charset="0"/>
              </a:rPr>
              <a:t>From there, the bot is determining whether or not Prior </a:t>
            </a:r>
            <a:r>
              <a:rPr lang="en-US" sz="2400" dirty="0" err="1" smtClean="0">
                <a:solidFill>
                  <a:srgbClr val="4690C7"/>
                </a:solidFill>
                <a:latin typeface="Poppins Bold" panose="020B0604020202020204" charset="0"/>
                <a:cs typeface="Poppins Bold" panose="020B0604020202020204" charset="0"/>
              </a:rPr>
              <a:t>Auth</a:t>
            </a:r>
            <a:r>
              <a:rPr lang="en-US" sz="2400" dirty="0" smtClean="0">
                <a:solidFill>
                  <a:srgbClr val="4690C7"/>
                </a:solidFill>
                <a:latin typeface="Poppins Bold" panose="020B0604020202020204" charset="0"/>
                <a:cs typeface="Poppins Bold" panose="020B0604020202020204" charset="0"/>
              </a:rPr>
              <a:t> is required or not and gathering reference numbers and prior </a:t>
            </a:r>
            <a:r>
              <a:rPr lang="en-US" sz="2400" dirty="0" err="1" smtClean="0">
                <a:solidFill>
                  <a:srgbClr val="4690C7"/>
                </a:solidFill>
                <a:latin typeface="Poppins Bold" panose="020B0604020202020204" charset="0"/>
                <a:cs typeface="Poppins Bold" panose="020B0604020202020204" charset="0"/>
              </a:rPr>
              <a:t>auth</a:t>
            </a:r>
            <a:r>
              <a:rPr lang="en-US" sz="2400" dirty="0" smtClean="0">
                <a:solidFill>
                  <a:srgbClr val="4690C7"/>
                </a:solidFill>
                <a:latin typeface="Poppins Bold" panose="020B0604020202020204" charset="0"/>
                <a:cs typeface="Poppins Bold" panose="020B0604020202020204" charset="0"/>
              </a:rPr>
              <a:t> number (if available)</a:t>
            </a:r>
            <a:endParaRPr lang="en-US" dirty="0"/>
          </a:p>
        </p:txBody>
      </p:sp>
    </p:spTree>
    <p:extLst>
      <p:ext uri="{BB962C8B-B14F-4D97-AF65-F5344CB8AC3E}">
        <p14:creationId xmlns:p14="http://schemas.microsoft.com/office/powerpoint/2010/main" val="450039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888" b="-9888"/>
            </a:stretch>
          </a:blipFill>
        </p:spPr>
      </p:sp>
      <p:grpSp>
        <p:nvGrpSpPr>
          <p:cNvPr id="3" name="Group 3"/>
          <p:cNvGrpSpPr/>
          <p:nvPr/>
        </p:nvGrpSpPr>
        <p:grpSpPr>
          <a:xfrm>
            <a:off x="-1371600" y="-332605"/>
            <a:ext cx="19651673" cy="10619605"/>
            <a:chOff x="0" y="-38100"/>
            <a:chExt cx="5895624" cy="3076666"/>
          </a:xfrm>
        </p:grpSpPr>
        <p:sp>
          <p:nvSpPr>
            <p:cNvPr id="4" name="Freeform 4"/>
            <p:cNvSpPr/>
            <p:nvPr/>
          </p:nvSpPr>
          <p:spPr>
            <a:xfrm>
              <a:off x="409110" y="58261"/>
              <a:ext cx="5486514" cy="2980305"/>
            </a:xfrm>
            <a:custGeom>
              <a:avLst/>
              <a:gdLst/>
              <a:ahLst/>
              <a:cxnLst/>
              <a:rect l="l" t="t" r="r" b="b"/>
              <a:pathLst>
                <a:path w="5486514" h="2980305">
                  <a:moveTo>
                    <a:pt x="0" y="0"/>
                  </a:moveTo>
                  <a:lnTo>
                    <a:pt x="5486514" y="0"/>
                  </a:lnTo>
                  <a:lnTo>
                    <a:pt x="5486514" y="2980305"/>
                  </a:lnTo>
                  <a:lnTo>
                    <a:pt x="0" y="2980305"/>
                  </a:lnTo>
                  <a:close/>
                </a:path>
              </a:pathLst>
            </a:custGeom>
            <a:solidFill>
              <a:srgbClr val="1F4F74">
                <a:alpha val="71765"/>
              </a:srgbClr>
            </a:solidFill>
          </p:spPr>
        </p:sp>
        <p:sp>
          <p:nvSpPr>
            <p:cNvPr id="5" name="TextBox 5"/>
            <p:cNvSpPr txBox="1"/>
            <p:nvPr/>
          </p:nvSpPr>
          <p:spPr>
            <a:xfrm>
              <a:off x="0" y="-38100"/>
              <a:ext cx="5486514" cy="3018405"/>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897073" y="2377672"/>
            <a:ext cx="14493853" cy="7903172"/>
            <a:chOff x="0" y="0"/>
            <a:chExt cx="3821486" cy="2028344"/>
          </a:xfrm>
        </p:grpSpPr>
        <p:sp>
          <p:nvSpPr>
            <p:cNvPr id="7" name="Freeform 7"/>
            <p:cNvSpPr/>
            <p:nvPr/>
          </p:nvSpPr>
          <p:spPr>
            <a:xfrm>
              <a:off x="0" y="0"/>
              <a:ext cx="3821487" cy="2028344"/>
            </a:xfrm>
            <a:custGeom>
              <a:avLst/>
              <a:gdLst/>
              <a:ahLst/>
              <a:cxnLst/>
              <a:rect l="l" t="t" r="r" b="b"/>
              <a:pathLst>
                <a:path w="3821487" h="2028344">
                  <a:moveTo>
                    <a:pt x="27212" y="0"/>
                  </a:moveTo>
                  <a:lnTo>
                    <a:pt x="3794275" y="0"/>
                  </a:lnTo>
                  <a:cubicBezTo>
                    <a:pt x="3801492" y="0"/>
                    <a:pt x="3808413" y="2867"/>
                    <a:pt x="3813516" y="7970"/>
                  </a:cubicBezTo>
                  <a:cubicBezTo>
                    <a:pt x="3818620" y="13073"/>
                    <a:pt x="3821487" y="19995"/>
                    <a:pt x="3821487" y="27212"/>
                  </a:cubicBezTo>
                  <a:lnTo>
                    <a:pt x="3821487" y="2001132"/>
                  </a:lnTo>
                  <a:cubicBezTo>
                    <a:pt x="3821487" y="2008349"/>
                    <a:pt x="3818620" y="2015270"/>
                    <a:pt x="3813516" y="2020374"/>
                  </a:cubicBezTo>
                  <a:cubicBezTo>
                    <a:pt x="3808413" y="2025477"/>
                    <a:pt x="3801492" y="2028344"/>
                    <a:pt x="3794275" y="2028344"/>
                  </a:cubicBezTo>
                  <a:lnTo>
                    <a:pt x="27212" y="2028344"/>
                  </a:lnTo>
                  <a:cubicBezTo>
                    <a:pt x="19995" y="2028344"/>
                    <a:pt x="13073" y="2025477"/>
                    <a:pt x="7970" y="2020374"/>
                  </a:cubicBezTo>
                  <a:cubicBezTo>
                    <a:pt x="2867" y="2015270"/>
                    <a:pt x="0" y="2008349"/>
                    <a:pt x="0" y="2001132"/>
                  </a:cubicBezTo>
                  <a:lnTo>
                    <a:pt x="0" y="27212"/>
                  </a:lnTo>
                  <a:cubicBezTo>
                    <a:pt x="0" y="19995"/>
                    <a:pt x="2867" y="13073"/>
                    <a:pt x="7970" y="7970"/>
                  </a:cubicBezTo>
                  <a:cubicBezTo>
                    <a:pt x="13073" y="2867"/>
                    <a:pt x="19995" y="0"/>
                    <a:pt x="27212" y="0"/>
                  </a:cubicBezTo>
                  <a:close/>
                </a:path>
              </a:pathLst>
            </a:custGeom>
            <a:solidFill>
              <a:srgbClr val="FFFFFF"/>
            </a:solidFill>
          </p:spPr>
        </p:sp>
        <p:sp>
          <p:nvSpPr>
            <p:cNvPr id="8" name="TextBox 8"/>
            <p:cNvSpPr txBox="1"/>
            <p:nvPr/>
          </p:nvSpPr>
          <p:spPr>
            <a:xfrm>
              <a:off x="0" y="-38100"/>
              <a:ext cx="3821486" cy="2066444"/>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937717" y="643376"/>
            <a:ext cx="10907911" cy="1205458"/>
          </a:xfrm>
          <a:prstGeom prst="rect">
            <a:avLst/>
          </a:prstGeom>
        </p:spPr>
        <p:txBody>
          <a:bodyPr wrap="square" lIns="0" tIns="0" rIns="0" bIns="0" rtlCol="0" anchor="t">
            <a:spAutoFit/>
          </a:bodyPr>
          <a:lstStyle/>
          <a:p>
            <a:pPr algn="l">
              <a:lnSpc>
                <a:spcPts val="9368"/>
              </a:lnSpc>
            </a:pPr>
            <a:r>
              <a:rPr lang="en-US" sz="6691" dirty="0" smtClean="0">
                <a:solidFill>
                  <a:srgbClr val="FFFFFF"/>
                </a:solidFill>
                <a:latin typeface="Poppins Bold"/>
                <a:ea typeface="Poppins Bold"/>
                <a:cs typeface="Poppins Bold"/>
                <a:sym typeface="Poppins Bold"/>
              </a:rPr>
              <a:t>Part 3 – Epic Input </a:t>
            </a:r>
            <a:endParaRPr lang="en-US" sz="6691" dirty="0">
              <a:solidFill>
                <a:srgbClr val="FFFFFF"/>
              </a:solidFill>
              <a:latin typeface="Poppins Bold"/>
              <a:ea typeface="Poppins Bold"/>
              <a:cs typeface="Poppins Bold"/>
              <a:sym typeface="Poppins Bold"/>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56653" y="9334500"/>
            <a:ext cx="710304" cy="710304"/>
          </a:xfrm>
          <a:prstGeom prst="rect">
            <a:avLst/>
          </a:prstGeom>
        </p:spPr>
      </p:pic>
      <p:sp>
        <p:nvSpPr>
          <p:cNvPr id="15" name="TextBox 14"/>
          <p:cNvSpPr txBox="1"/>
          <p:nvPr/>
        </p:nvSpPr>
        <p:spPr>
          <a:xfrm>
            <a:off x="3077867" y="7813494"/>
            <a:ext cx="11853311" cy="2369880"/>
          </a:xfrm>
          <a:prstGeom prst="rect">
            <a:avLst/>
          </a:prstGeom>
          <a:noFill/>
        </p:spPr>
        <p:txBody>
          <a:bodyPr wrap="square" rtlCol="0">
            <a:spAutoFit/>
          </a:bodyPr>
          <a:lstStyle/>
          <a:p>
            <a:r>
              <a:rPr lang="en-US" sz="2800" dirty="0" smtClean="0">
                <a:solidFill>
                  <a:srgbClr val="4690C7"/>
                </a:solidFill>
                <a:latin typeface="Poppins Bold" panose="020B0604020202020204" charset="0"/>
                <a:cs typeface="Poppins Bold" panose="020B0604020202020204" charset="0"/>
              </a:rPr>
              <a:t>Lastly, the bot will take the information from the API queue and Orchestrator. It will use this information to work through these work queues in Epic and it will follow the above process map.</a:t>
            </a:r>
            <a:endParaRPr lang="en-US" sz="2800" dirty="0">
              <a:solidFill>
                <a:srgbClr val="4690C7"/>
              </a:solidFill>
              <a:latin typeface="Poppins Bold" panose="020B0604020202020204" charset="0"/>
              <a:cs typeface="Poppins Bold" panose="020B0604020202020204" charset="0"/>
            </a:endParaRPr>
          </a:p>
          <a:p>
            <a:endParaRPr lang="en-US" dirty="0"/>
          </a:p>
          <a:p>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82730" y="2629207"/>
            <a:ext cx="14157166" cy="4343400"/>
          </a:xfrm>
          <a:prstGeom prst="rect">
            <a:avLst/>
          </a:prstGeom>
        </p:spPr>
      </p:pic>
    </p:spTree>
    <p:extLst>
      <p:ext uri="{BB962C8B-B14F-4D97-AF65-F5344CB8AC3E}">
        <p14:creationId xmlns:p14="http://schemas.microsoft.com/office/powerpoint/2010/main" val="995065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6853714" cy="10242689"/>
          </a:xfrm>
          <a:custGeom>
            <a:avLst/>
            <a:gdLst/>
            <a:ahLst/>
            <a:cxnLst/>
            <a:rect l="l" t="t" r="r" b="b"/>
            <a:pathLst>
              <a:path w="6853714" h="10242689">
                <a:moveTo>
                  <a:pt x="0" y="0"/>
                </a:moveTo>
                <a:lnTo>
                  <a:pt x="6853714" y="0"/>
                </a:lnTo>
                <a:lnTo>
                  <a:pt x="6853714" y="10242689"/>
                </a:lnTo>
                <a:lnTo>
                  <a:pt x="0" y="10242689"/>
                </a:lnTo>
                <a:lnTo>
                  <a:pt x="0" y="0"/>
                </a:lnTo>
                <a:close/>
              </a:path>
            </a:pathLst>
          </a:custGeom>
          <a:blipFill>
            <a:blip r:embed="rId3"/>
            <a:stretch>
              <a:fillRect l="-2745"/>
            </a:stretch>
          </a:blipFill>
        </p:spPr>
      </p:sp>
      <p:grpSp>
        <p:nvGrpSpPr>
          <p:cNvPr id="3" name="Group 3"/>
          <p:cNvGrpSpPr/>
          <p:nvPr/>
        </p:nvGrpSpPr>
        <p:grpSpPr>
          <a:xfrm>
            <a:off x="0" y="0"/>
            <a:ext cx="6853714" cy="10287000"/>
            <a:chOff x="0" y="0"/>
            <a:chExt cx="1934713" cy="2980305"/>
          </a:xfrm>
        </p:grpSpPr>
        <p:sp>
          <p:nvSpPr>
            <p:cNvPr id="4" name="Freeform 4"/>
            <p:cNvSpPr/>
            <p:nvPr/>
          </p:nvSpPr>
          <p:spPr>
            <a:xfrm>
              <a:off x="0" y="0"/>
              <a:ext cx="1934713" cy="2980305"/>
            </a:xfrm>
            <a:custGeom>
              <a:avLst/>
              <a:gdLst/>
              <a:ahLst/>
              <a:cxnLst/>
              <a:rect l="l" t="t" r="r" b="b"/>
              <a:pathLst>
                <a:path w="1934713" h="2980305">
                  <a:moveTo>
                    <a:pt x="0" y="0"/>
                  </a:moveTo>
                  <a:lnTo>
                    <a:pt x="1934713" y="0"/>
                  </a:lnTo>
                  <a:lnTo>
                    <a:pt x="1934713" y="2980305"/>
                  </a:lnTo>
                  <a:lnTo>
                    <a:pt x="0" y="2980305"/>
                  </a:lnTo>
                  <a:close/>
                </a:path>
              </a:pathLst>
            </a:custGeom>
            <a:solidFill>
              <a:srgbClr val="1F4F74">
                <a:alpha val="71765"/>
              </a:srgbClr>
            </a:solidFill>
          </p:spPr>
        </p:sp>
        <p:sp>
          <p:nvSpPr>
            <p:cNvPr id="5" name="TextBox 5"/>
            <p:cNvSpPr txBox="1"/>
            <p:nvPr/>
          </p:nvSpPr>
          <p:spPr>
            <a:xfrm>
              <a:off x="0" y="-38100"/>
              <a:ext cx="1934713" cy="3018405"/>
            </a:xfrm>
            <a:prstGeom prst="rect">
              <a:avLst/>
            </a:prstGeom>
          </p:spPr>
          <p:txBody>
            <a:bodyPr lIns="50800" tIns="50800" rIns="50800" bIns="50800" rtlCol="0" anchor="ctr"/>
            <a:lstStyle/>
            <a:p>
              <a:pPr algn="ctr">
                <a:lnSpc>
                  <a:spcPts val="2659"/>
                </a:lnSpc>
                <a:spcBef>
                  <a:spcPct val="0"/>
                </a:spcBef>
              </a:pPr>
              <a:endParaRPr/>
            </a:p>
          </p:txBody>
        </p:sp>
      </p:grpSp>
      <p:sp>
        <p:nvSpPr>
          <p:cNvPr id="7" name="AutoShape 7"/>
          <p:cNvSpPr/>
          <p:nvPr/>
        </p:nvSpPr>
        <p:spPr>
          <a:xfrm>
            <a:off x="0" y="5372100"/>
            <a:ext cx="2755385" cy="22370"/>
          </a:xfrm>
          <a:prstGeom prst="line">
            <a:avLst/>
          </a:prstGeom>
          <a:ln w="38100" cap="flat">
            <a:solidFill>
              <a:srgbClr val="FFFFFF"/>
            </a:solidFill>
            <a:prstDash val="solid"/>
            <a:headEnd type="none" w="sm" len="sm"/>
            <a:tailEnd type="none" w="sm" len="sm"/>
          </a:ln>
        </p:spPr>
      </p:sp>
      <p:sp>
        <p:nvSpPr>
          <p:cNvPr id="8" name="Freeform 8"/>
          <p:cNvSpPr/>
          <p:nvPr/>
        </p:nvSpPr>
        <p:spPr>
          <a:xfrm>
            <a:off x="2329988" y="4969073"/>
            <a:ext cx="850795" cy="850795"/>
          </a:xfrm>
          <a:custGeom>
            <a:avLst/>
            <a:gdLst/>
            <a:ahLst/>
            <a:cxnLst/>
            <a:rect l="l" t="t" r="r" b="b"/>
            <a:pathLst>
              <a:path w="850795" h="850795">
                <a:moveTo>
                  <a:pt x="0" y="0"/>
                </a:moveTo>
                <a:lnTo>
                  <a:pt x="850795" y="0"/>
                </a:lnTo>
                <a:lnTo>
                  <a:pt x="850795" y="850794"/>
                </a:lnTo>
                <a:lnTo>
                  <a:pt x="0" y="850794"/>
                </a:lnTo>
                <a:lnTo>
                  <a:pt x="0" y="0"/>
                </a:lnTo>
                <a:close/>
              </a:path>
            </a:pathLst>
          </a:custGeom>
          <a:blipFill>
            <a:blip r:embed="rId4">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8864289" y="872013"/>
            <a:ext cx="7216140" cy="884858"/>
          </a:xfrm>
          <a:prstGeom prst="rect">
            <a:avLst/>
          </a:prstGeom>
        </p:spPr>
        <p:txBody>
          <a:bodyPr wrap="square" lIns="0" tIns="0" rIns="0" bIns="0" rtlCol="0" anchor="t">
            <a:spAutoFit/>
          </a:bodyPr>
          <a:lstStyle/>
          <a:p>
            <a:pPr algn="l">
              <a:lnSpc>
                <a:spcPts val="6877"/>
              </a:lnSpc>
            </a:pPr>
            <a:r>
              <a:rPr lang="en-US" sz="5683" dirty="0" smtClean="0">
                <a:solidFill>
                  <a:srgbClr val="4690C7"/>
                </a:solidFill>
                <a:latin typeface="Poppins Bold"/>
                <a:ea typeface="Poppins Bold"/>
                <a:cs typeface="Poppins Bold"/>
                <a:sym typeface="Poppins Bold"/>
              </a:rPr>
              <a:t>Open Discussion</a:t>
            </a:r>
            <a:endParaRPr lang="en-US" sz="5683" dirty="0">
              <a:solidFill>
                <a:srgbClr val="4690C7"/>
              </a:solidFill>
              <a:latin typeface="Poppins Bold"/>
              <a:ea typeface="Poppins Bold"/>
              <a:cs typeface="Poppins Bold"/>
              <a:sym typeface="Poppins Bold"/>
            </a:endParaRPr>
          </a:p>
        </p:txBody>
      </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16400" y="419100"/>
            <a:ext cx="905827" cy="905827"/>
          </a:xfrm>
          <a:prstGeom prst="rect">
            <a:avLst/>
          </a:prstGeom>
        </p:spPr>
      </p:pic>
      <p:sp>
        <p:nvSpPr>
          <p:cNvPr id="13" name="TextBox 12"/>
          <p:cNvSpPr txBox="1"/>
          <p:nvPr/>
        </p:nvSpPr>
        <p:spPr>
          <a:xfrm>
            <a:off x="7391400" y="2476500"/>
            <a:ext cx="9525000" cy="8063746"/>
          </a:xfrm>
          <a:prstGeom prst="rect">
            <a:avLst/>
          </a:prstGeom>
          <a:noFill/>
        </p:spPr>
        <p:txBody>
          <a:bodyPr wrap="square" rtlCol="0">
            <a:spAutoFit/>
          </a:bodyPr>
          <a:lstStyle/>
          <a:p>
            <a:pPr marL="457200" indent="-457200">
              <a:buFontTx/>
              <a:buChar char="-"/>
            </a:pPr>
            <a:r>
              <a:rPr lang="en-US" sz="3600" dirty="0" smtClean="0">
                <a:solidFill>
                  <a:srgbClr val="4690C7"/>
                </a:solidFill>
                <a:latin typeface="Poppins Bold" panose="020B0604020202020204" charset="0"/>
                <a:cs typeface="Poppins Bold" panose="020B0604020202020204" charset="0"/>
              </a:rPr>
              <a:t>What are some ways we can better automate this process?</a:t>
            </a:r>
          </a:p>
          <a:p>
            <a:pPr marL="457200" indent="-457200">
              <a:buFontTx/>
              <a:buChar char="-"/>
            </a:pPr>
            <a:endParaRPr lang="en-US" sz="3600" dirty="0">
              <a:solidFill>
                <a:srgbClr val="4690C7"/>
              </a:solidFill>
              <a:latin typeface="Poppins Bold" panose="020B0604020202020204" charset="0"/>
              <a:cs typeface="Poppins Bold" panose="020B0604020202020204" charset="0"/>
            </a:endParaRPr>
          </a:p>
          <a:p>
            <a:pPr marL="457200" indent="-457200">
              <a:buFontTx/>
              <a:buChar char="-"/>
            </a:pPr>
            <a:r>
              <a:rPr lang="en-US" sz="3600" dirty="0" smtClean="0">
                <a:solidFill>
                  <a:srgbClr val="4690C7"/>
                </a:solidFill>
                <a:latin typeface="Poppins Bold" panose="020B0604020202020204" charset="0"/>
                <a:cs typeface="Poppins Bold" panose="020B0604020202020204" charset="0"/>
              </a:rPr>
              <a:t>If anyone has done a similar process, what are things to look for or that you’d recommend we do?</a:t>
            </a:r>
          </a:p>
          <a:p>
            <a:pPr marL="457200" indent="-457200">
              <a:buFontTx/>
              <a:buChar char="-"/>
            </a:pPr>
            <a:endParaRPr lang="en-US" sz="3600" dirty="0">
              <a:solidFill>
                <a:srgbClr val="4690C7"/>
              </a:solidFill>
              <a:latin typeface="Poppins Bold" panose="020B0604020202020204" charset="0"/>
              <a:cs typeface="Poppins Bold" panose="020B0604020202020204" charset="0"/>
            </a:endParaRPr>
          </a:p>
          <a:p>
            <a:pPr marL="457200" indent="-457200">
              <a:buFontTx/>
              <a:buChar char="-"/>
            </a:pPr>
            <a:r>
              <a:rPr lang="en-US" sz="3600" dirty="0" smtClean="0">
                <a:solidFill>
                  <a:srgbClr val="4690C7"/>
                </a:solidFill>
                <a:latin typeface="Poppins Bold" panose="020B0604020202020204" charset="0"/>
                <a:cs typeface="Poppins Bold" panose="020B0604020202020204" charset="0"/>
              </a:rPr>
              <a:t>Is there a better way to improve efficiency and accuracy for this process</a:t>
            </a:r>
            <a:r>
              <a:rPr lang="en-US" sz="3600" dirty="0" smtClean="0">
                <a:solidFill>
                  <a:srgbClr val="4690C7"/>
                </a:solidFill>
                <a:latin typeface="Poppins Bold" panose="020B0604020202020204" charset="0"/>
                <a:cs typeface="Poppins Bold" panose="020B0604020202020204" charset="0"/>
              </a:rPr>
              <a:t>?</a:t>
            </a:r>
            <a:endParaRPr lang="en-US" sz="2800" dirty="0" smtClean="0">
              <a:solidFill>
                <a:srgbClr val="4690C7"/>
              </a:solidFill>
              <a:latin typeface="Poppins Bold" panose="020B0604020202020204" charset="0"/>
              <a:cs typeface="Poppins Bold" panose="020B0604020202020204" charset="0"/>
            </a:endParaRPr>
          </a:p>
          <a:p>
            <a:pPr marL="457200" indent="-457200">
              <a:buFontTx/>
              <a:buChar char="-"/>
            </a:pPr>
            <a:endParaRPr lang="en-US" sz="2800" dirty="0">
              <a:solidFill>
                <a:srgbClr val="4690C7"/>
              </a:solidFill>
              <a:latin typeface="Poppins Bold" panose="020B0604020202020204" charset="0"/>
              <a:cs typeface="Poppins Bold" panose="020B0604020202020204" charset="0"/>
            </a:endParaRPr>
          </a:p>
          <a:p>
            <a:pPr marL="457200" indent="-457200">
              <a:buFontTx/>
              <a:buChar char="-"/>
            </a:pPr>
            <a:endParaRPr lang="en-US" sz="2800" dirty="0" smtClean="0">
              <a:solidFill>
                <a:srgbClr val="4690C7"/>
              </a:solidFill>
              <a:latin typeface="Poppins Bold" panose="020B0604020202020204" charset="0"/>
              <a:cs typeface="Poppins Bold" panose="020B0604020202020204" charset="0"/>
            </a:endParaRPr>
          </a:p>
          <a:p>
            <a:pPr marL="457200" indent="-457200">
              <a:buFontTx/>
              <a:buChar char="-"/>
            </a:pPr>
            <a:endParaRPr lang="en-US" sz="2800" dirty="0">
              <a:solidFill>
                <a:srgbClr val="4690C7"/>
              </a:solidFill>
              <a:latin typeface="Poppins Bold" panose="020B0604020202020204" charset="0"/>
              <a:cs typeface="Poppins Bold" panose="020B0604020202020204" charset="0"/>
            </a:endParaRPr>
          </a:p>
          <a:p>
            <a:pPr marL="457200" indent="-457200">
              <a:buFontTx/>
              <a:buChar char="-"/>
            </a:pPr>
            <a:endParaRPr lang="en-US" sz="2800" dirty="0" smtClean="0">
              <a:solidFill>
                <a:srgbClr val="4690C7"/>
              </a:solidFill>
              <a:latin typeface="Poppins Bold" panose="020B0604020202020204" charset="0"/>
              <a:cs typeface="Poppins Bold" panose="020B0604020202020204" charset="0"/>
            </a:endParaRPr>
          </a:p>
          <a:p>
            <a:pPr marL="457200" indent="-457200">
              <a:buFontTx/>
              <a:buChar char="-"/>
            </a:pPr>
            <a:endParaRPr lang="en-US" sz="2800" dirty="0">
              <a:latin typeface="Poppins Bold" panose="020B0604020202020204" charset="0"/>
              <a:cs typeface="Poppins Bold" panose="020B0604020202020204" charset="0"/>
            </a:endParaRPr>
          </a:p>
          <a:p>
            <a:endParaRPr lang="en-US" dirty="0"/>
          </a:p>
        </p:txBody>
      </p:sp>
    </p:spTree>
    <p:extLst>
      <p:ext uri="{BB962C8B-B14F-4D97-AF65-F5344CB8AC3E}">
        <p14:creationId xmlns:p14="http://schemas.microsoft.com/office/powerpoint/2010/main" val="40097679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1139</TotalTime>
  <Words>524</Words>
  <Application>Microsoft Office PowerPoint</Application>
  <PresentationFormat>Custom</PresentationFormat>
  <Paragraphs>84</Paragraphs>
  <Slides>10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Poppins Light Bold</vt:lpstr>
      <vt:lpstr>Calibri</vt:lpstr>
      <vt:lpstr>Poppins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White Modern IT Solutions Presentation</dc:title>
  <dc:creator>Altamirano, Isla</dc:creator>
  <cp:lastModifiedBy>Altamirano, Isla</cp:lastModifiedBy>
  <cp:revision>38</cp:revision>
  <dcterms:created xsi:type="dcterms:W3CDTF">2006-08-16T00:00:00Z</dcterms:created>
  <dcterms:modified xsi:type="dcterms:W3CDTF">2025-04-03T20:35:21Z</dcterms:modified>
  <dc:identifier>DAGjTqnIpo0</dc:identifier>
</cp:coreProperties>
</file>