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433"/>
    <a:srgbClr val="D91965"/>
    <a:srgbClr val="901F5B"/>
    <a:srgbClr val="3F113A"/>
    <a:srgbClr val="812990"/>
    <a:srgbClr val="FF8A00"/>
    <a:srgbClr val="05ACCD"/>
    <a:srgbClr val="4CC3F2"/>
    <a:srgbClr val="FFFFFF"/>
    <a:srgbClr val="64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73C5-B081-3082-4268-38D87DFAA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5972E6-CBC4-7E89-3FE0-0DB0C3679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24D1B-D131-7046-3083-18F2B3718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56BFA-9FB4-3989-D9A7-6AB6D1309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52817-F19C-8B53-A4F6-B1B81AF5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5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50207-999A-15ED-6199-BA1E53289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E29D86-A6EA-ACE7-EC71-2F44956F3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59894-8F76-608C-DCC0-E22269757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C48BF-231E-CB07-B934-62D01C29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6F8A8-E8FB-8DDD-A3C8-C1795D34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1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4D407-2E5C-7F30-EECD-B893C4219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F3460-69F3-8A95-72A6-D89F30237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47A01-95F2-69F2-C4E4-0AFC87FC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C5BFD-9B59-FA0B-E15E-312E78920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9BCD8-9FE1-F53C-0ECF-9F9FBCAF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5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94C50-428A-66E3-8B28-FBFBCEBD5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125A9-9F4D-F55A-7BFF-3C96E964E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C54E1-1347-3DAF-8074-5AAB1BAD0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BBAFF-9D27-B4D7-26F1-3BE2A1EFB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63148-1B95-6DB4-4418-16AE9E4D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6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42D77-004C-6E70-43DD-539698534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95582-6948-3FE6-7CC0-75671CBD2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1F91C-0A10-96D8-F640-97519277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AAE34-05D2-4826-E2E1-07B36833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C6D3E-5C8C-A3D9-0286-C53313078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1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00C5-0E0C-2F5F-931A-6F0910A9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14C43-EC51-D3D1-6CD9-4E2170585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A17A5-C617-5516-4320-2C42616B0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87E97-2B89-C805-90A7-E65198EA1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042D4-147A-D8EE-07F9-9232477AE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64A515-E04D-9F3F-DC46-0D3D187D7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9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21BF-A61C-7F1F-6C31-67EEEB417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B2A12-63C3-0A41-258C-198ADA366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7CF98-DE3D-39B3-34F5-8CAE11B55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743E6D-813E-5ACA-1489-AC7DD05A4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9694A-3405-3845-0E04-2E37389CD2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7E8179-6B9C-BFB5-196D-3749D8FCC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D7DFDE-1FC7-5D16-9D75-5B01E5E08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79430D-4965-14A5-B20D-6F9815A44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35728-9351-AC06-1199-377AD2154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57EBA9-1D62-A9AB-40E0-3712BE077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1FE2C6-696E-801A-5115-3C5B52F5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5691F9-A42C-5B37-5DC2-A1448EFC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2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127E6F-8973-263F-5C33-1C8C0E52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276BDB-3BCC-E31E-19E2-53322372A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B77EF-BF91-2F5C-AFB2-C0526423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4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F39AE-2DA3-CA62-41B9-BBB07E93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19498-2E40-3285-2DBD-1160B5BF4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BA4D2-00D0-1525-D635-FB9BCC8148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8548A-ABF0-6FA2-173F-EA2616068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58442-2B38-8908-0AC3-80E932D2F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09CDF1-4427-6B8E-246E-862E10923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07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E8007-E6A2-4A86-DB98-326078B3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5D5D6D-D6AC-EFD7-A298-F7C7CFDEF4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73041-7ADD-407C-425B-46008419B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92261-B70C-8877-0474-D683A85AF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D6C2C-0686-E43F-FF12-57069677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485F6-E98B-7D9C-52BC-58698482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65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8A2D9-298B-C5BD-B73F-098E78978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16EED-19E0-6BEB-7929-998FFC19E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0E1A0-DAFD-C287-137C-D025B7242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52DB8E-07C2-486A-AE70-A948D27D780A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E7BD3-C3C5-3E68-C24D-D5BB9F8C25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17943-36E8-044D-6566-C3E3EE8F6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D8719D-24A9-4664-A381-AC64F31F6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3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03557C47-3B43-B893-8229-342206CE972C}"/>
              </a:ext>
            </a:extLst>
          </p:cNvPr>
          <p:cNvSpPr/>
          <p:nvPr/>
        </p:nvSpPr>
        <p:spPr>
          <a:xfrm>
            <a:off x="908385" y="3296652"/>
            <a:ext cx="2009273" cy="938463"/>
          </a:xfrm>
          <a:prstGeom prst="homePlate">
            <a:avLst/>
          </a:prstGeom>
          <a:solidFill>
            <a:srgbClr val="05AC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Department Processes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17FA62AD-39E5-0E10-76EF-D0602140EEE5}"/>
              </a:ext>
            </a:extLst>
          </p:cNvPr>
          <p:cNvSpPr/>
          <p:nvPr/>
        </p:nvSpPr>
        <p:spPr>
          <a:xfrm>
            <a:off x="2640931" y="3308684"/>
            <a:ext cx="2170905" cy="926431"/>
          </a:xfrm>
          <a:prstGeom prst="chevron">
            <a:avLst/>
          </a:prstGeom>
          <a:solidFill>
            <a:srgbClr val="8129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MSO Credentialing Processes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8F564B03-4347-056D-2296-1086DD966F69}"/>
              </a:ext>
            </a:extLst>
          </p:cNvPr>
          <p:cNvSpPr/>
          <p:nvPr/>
        </p:nvSpPr>
        <p:spPr>
          <a:xfrm>
            <a:off x="4573736" y="3314701"/>
            <a:ext cx="2085742" cy="926431"/>
          </a:xfrm>
          <a:prstGeom prst="chevron">
            <a:avLst/>
          </a:prstGeom>
          <a:solidFill>
            <a:srgbClr val="3F11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PRC Provider Enrollment Processes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C653A4E8-ED51-EE59-D03E-0C4E1DB28E62}"/>
              </a:ext>
            </a:extLst>
          </p:cNvPr>
          <p:cNvSpPr/>
          <p:nvPr/>
        </p:nvSpPr>
        <p:spPr>
          <a:xfrm>
            <a:off x="6399219" y="3308684"/>
            <a:ext cx="2170905" cy="926431"/>
          </a:xfrm>
          <a:prstGeom prst="chevron">
            <a:avLst/>
          </a:prstGeom>
          <a:solidFill>
            <a:srgbClr val="90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UMB Processes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F3DB9F70-5673-72B7-74F4-DDFF12922D1C}"/>
              </a:ext>
            </a:extLst>
          </p:cNvPr>
          <p:cNvSpPr/>
          <p:nvPr/>
        </p:nvSpPr>
        <p:spPr>
          <a:xfrm>
            <a:off x="8246862" y="3314701"/>
            <a:ext cx="2022092" cy="926431"/>
          </a:xfrm>
          <a:prstGeom prst="chevron">
            <a:avLst/>
          </a:prstGeom>
          <a:solidFill>
            <a:srgbClr val="FF8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EPIC IT Processes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CFC0B-08F2-0F65-2AEF-58924E50E054}"/>
              </a:ext>
            </a:extLst>
          </p:cNvPr>
          <p:cNvSpPr txBox="1"/>
          <p:nvPr/>
        </p:nvSpPr>
        <p:spPr>
          <a:xfrm>
            <a:off x="1191127" y="4448837"/>
            <a:ext cx="1409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05ACCD"/>
                </a:solidFill>
              </a:rPr>
              <a:t>NPIS</a:t>
            </a:r>
            <a:r>
              <a:rPr lang="en-US" sz="900" dirty="0">
                <a:solidFill>
                  <a:srgbClr val="05ACCD"/>
                </a:solidFill>
              </a:rPr>
              <a:t> filled out by Group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9987A9-F45B-7DBB-FD0A-3272BF866D63}"/>
              </a:ext>
            </a:extLst>
          </p:cNvPr>
          <p:cNvSpPr txBox="1"/>
          <p:nvPr/>
        </p:nvSpPr>
        <p:spPr>
          <a:xfrm>
            <a:off x="1191127" y="4710447"/>
            <a:ext cx="9845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5ACCD"/>
                </a:solidFill>
              </a:rPr>
              <a:t>CV Sent to MBM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2B7DBF-B64A-A976-4B41-82FC548489B1}"/>
              </a:ext>
            </a:extLst>
          </p:cNvPr>
          <p:cNvSpPr txBox="1"/>
          <p:nvPr/>
        </p:nvSpPr>
        <p:spPr>
          <a:xfrm>
            <a:off x="1194233" y="4934420"/>
            <a:ext cx="13997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5ACCD"/>
                </a:solidFill>
              </a:rPr>
              <a:t>Provider applies for UML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411B66-D608-D09B-94B5-4A23FF9C6AB9}"/>
              </a:ext>
            </a:extLst>
          </p:cNvPr>
          <p:cNvSpPr txBox="1"/>
          <p:nvPr/>
        </p:nvSpPr>
        <p:spPr>
          <a:xfrm>
            <a:off x="1191127" y="5158393"/>
            <a:ext cx="12907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5ACCD"/>
                </a:solidFill>
              </a:rPr>
              <a:t>Immunization Consult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62C1E4E-DD48-49EC-B862-03D2895CF3AB}"/>
              </a:ext>
            </a:extLst>
          </p:cNvPr>
          <p:cNvCxnSpPr>
            <a:endCxn id="9" idx="1"/>
          </p:cNvCxnSpPr>
          <p:nvPr/>
        </p:nvCxnSpPr>
        <p:spPr>
          <a:xfrm rot="16200000" flipH="1">
            <a:off x="923449" y="4304269"/>
            <a:ext cx="336835" cy="198522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B30BC7AE-EC1B-412C-273A-5BB05677665D}"/>
              </a:ext>
            </a:extLst>
          </p:cNvPr>
          <p:cNvCxnSpPr>
            <a:endCxn id="10" idx="1"/>
          </p:cNvCxnSpPr>
          <p:nvPr/>
        </p:nvCxnSpPr>
        <p:spPr>
          <a:xfrm rot="16200000" flipH="1">
            <a:off x="799500" y="4434235"/>
            <a:ext cx="590749" cy="192506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E8A7D68-7E57-9CDA-A46E-D5ED9707B50C}"/>
              </a:ext>
            </a:extLst>
          </p:cNvPr>
          <p:cNvCxnSpPr>
            <a:endCxn id="11" idx="1"/>
          </p:cNvCxnSpPr>
          <p:nvPr/>
        </p:nvCxnSpPr>
        <p:spPr>
          <a:xfrm rot="16200000" flipH="1">
            <a:off x="686057" y="4541659"/>
            <a:ext cx="814723" cy="201630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143C3DC-5B3F-5236-8611-345A6A35D2DF}"/>
              </a:ext>
            </a:extLst>
          </p:cNvPr>
          <p:cNvCxnSpPr>
            <a:endCxn id="12" idx="1"/>
          </p:cNvCxnSpPr>
          <p:nvPr/>
        </p:nvCxnSpPr>
        <p:spPr>
          <a:xfrm rot="16200000" flipH="1">
            <a:off x="569955" y="4652636"/>
            <a:ext cx="1043821" cy="198524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4C6F9B2-013C-9FDA-4FC9-F177656B44C6}"/>
              </a:ext>
            </a:extLst>
          </p:cNvPr>
          <p:cNvSpPr txBox="1"/>
          <p:nvPr/>
        </p:nvSpPr>
        <p:spPr>
          <a:xfrm>
            <a:off x="2983246" y="4448837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812990"/>
                </a:solidFill>
              </a:rPr>
              <a:t>*NPIS</a:t>
            </a:r>
            <a:r>
              <a:rPr lang="en-US" sz="900" dirty="0">
                <a:solidFill>
                  <a:srgbClr val="812990"/>
                </a:solidFill>
              </a:rPr>
              <a:t> to MSO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98D035-6150-BD24-C524-280DF2036377}"/>
              </a:ext>
            </a:extLst>
          </p:cNvPr>
          <p:cNvSpPr txBox="1"/>
          <p:nvPr/>
        </p:nvSpPr>
        <p:spPr>
          <a:xfrm>
            <a:off x="2983246" y="4710447"/>
            <a:ext cx="163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Info used to complete credentialing stub record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7427F7-C753-1AD8-02FF-9092B9938204}"/>
              </a:ext>
            </a:extLst>
          </p:cNvPr>
          <p:cNvSpPr txBox="1"/>
          <p:nvPr/>
        </p:nvSpPr>
        <p:spPr>
          <a:xfrm>
            <a:off x="2989758" y="5323763"/>
            <a:ext cx="12698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Timelines established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475339-69C6-D75C-137E-793181E9255C}"/>
              </a:ext>
            </a:extLst>
          </p:cNvPr>
          <p:cNvSpPr txBox="1"/>
          <p:nvPr/>
        </p:nvSpPr>
        <p:spPr>
          <a:xfrm>
            <a:off x="2982561" y="5079779"/>
            <a:ext cx="1157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Approval letter sent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0F0CF6DB-04F1-29DD-8D82-E41A6DF5CA44}"/>
              </a:ext>
            </a:extLst>
          </p:cNvPr>
          <p:cNvCxnSpPr>
            <a:endCxn id="24" idx="1"/>
          </p:cNvCxnSpPr>
          <p:nvPr/>
        </p:nvCxnSpPr>
        <p:spPr>
          <a:xfrm rot="16200000" flipH="1">
            <a:off x="2715567" y="4304269"/>
            <a:ext cx="336836" cy="198522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0BB5B70-9484-3130-E598-4F9519AB9762}"/>
              </a:ext>
            </a:extLst>
          </p:cNvPr>
          <p:cNvCxnSpPr>
            <a:cxnSpLocks/>
            <a:endCxn id="25" idx="1"/>
          </p:cNvCxnSpPr>
          <p:nvPr/>
        </p:nvCxnSpPr>
        <p:spPr>
          <a:xfrm rot="16200000" flipH="1">
            <a:off x="2556993" y="4468860"/>
            <a:ext cx="660000" cy="192506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FFFE83F9-22BD-07C8-FDB2-9356E9E40E30}"/>
              </a:ext>
            </a:extLst>
          </p:cNvPr>
          <p:cNvCxnSpPr>
            <a:cxnSpLocks/>
            <a:endCxn id="26" idx="1"/>
          </p:cNvCxnSpPr>
          <p:nvPr/>
        </p:nvCxnSpPr>
        <p:spPr>
          <a:xfrm rot="16200000" flipH="1">
            <a:off x="2493128" y="4942549"/>
            <a:ext cx="790430" cy="202829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F217A05B-32BA-E79F-1C4B-C306BCF91BAB}"/>
              </a:ext>
            </a:extLst>
          </p:cNvPr>
          <p:cNvCxnSpPr>
            <a:endCxn id="27" idx="1"/>
          </p:cNvCxnSpPr>
          <p:nvPr/>
        </p:nvCxnSpPr>
        <p:spPr>
          <a:xfrm rot="16200000" flipH="1">
            <a:off x="2361388" y="4574022"/>
            <a:ext cx="1043822" cy="198524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B5D81A4-53C6-2A96-1924-E9B532A2E658}"/>
              </a:ext>
            </a:extLst>
          </p:cNvPr>
          <p:cNvSpPr txBox="1"/>
          <p:nvPr/>
        </p:nvSpPr>
        <p:spPr>
          <a:xfrm>
            <a:off x="5004342" y="4448837"/>
            <a:ext cx="8370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3F113A"/>
                </a:solidFill>
              </a:rPr>
              <a:t>NPIS</a:t>
            </a:r>
            <a:r>
              <a:rPr lang="en-US" sz="900" dirty="0">
                <a:solidFill>
                  <a:srgbClr val="3F113A"/>
                </a:solidFill>
              </a:rPr>
              <a:t> to PRC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E321DB-7998-9B22-F762-4EA47DA0EB60}"/>
              </a:ext>
            </a:extLst>
          </p:cNvPr>
          <p:cNvSpPr txBox="1"/>
          <p:nvPr/>
        </p:nvSpPr>
        <p:spPr>
          <a:xfrm>
            <a:off x="5004342" y="4710447"/>
            <a:ext cx="9845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CV Sent to MBM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82969-F1B5-2185-9C51-18465FC39C14}"/>
              </a:ext>
            </a:extLst>
          </p:cNvPr>
          <p:cNvSpPr txBox="1"/>
          <p:nvPr/>
        </p:nvSpPr>
        <p:spPr>
          <a:xfrm>
            <a:off x="5007448" y="4934420"/>
            <a:ext cx="13997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Provider applies for UML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8FDD2F-7616-99F3-79A8-778991E8D442}"/>
              </a:ext>
            </a:extLst>
          </p:cNvPr>
          <p:cNvSpPr txBox="1"/>
          <p:nvPr/>
        </p:nvSpPr>
        <p:spPr>
          <a:xfrm>
            <a:off x="5004342" y="5158393"/>
            <a:ext cx="12907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Immunization Consult</a:t>
            </a: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A9273279-57AA-CF88-D869-ADD45C4A1031}"/>
              </a:ext>
            </a:extLst>
          </p:cNvPr>
          <p:cNvCxnSpPr>
            <a:endCxn id="32" idx="1"/>
          </p:cNvCxnSpPr>
          <p:nvPr/>
        </p:nvCxnSpPr>
        <p:spPr>
          <a:xfrm rot="16200000" flipH="1">
            <a:off x="4736664" y="4304269"/>
            <a:ext cx="336835" cy="198522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7839B409-B930-D05F-F018-82D51E2C1A04}"/>
              </a:ext>
            </a:extLst>
          </p:cNvPr>
          <p:cNvCxnSpPr>
            <a:endCxn id="33" idx="1"/>
          </p:cNvCxnSpPr>
          <p:nvPr/>
        </p:nvCxnSpPr>
        <p:spPr>
          <a:xfrm rot="16200000" flipH="1">
            <a:off x="4612715" y="4434235"/>
            <a:ext cx="590749" cy="192506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C66A3FF0-C10F-529A-57FB-9018673C56AC}"/>
              </a:ext>
            </a:extLst>
          </p:cNvPr>
          <p:cNvCxnSpPr>
            <a:endCxn id="34" idx="1"/>
          </p:cNvCxnSpPr>
          <p:nvPr/>
        </p:nvCxnSpPr>
        <p:spPr>
          <a:xfrm rot="16200000" flipH="1">
            <a:off x="4499272" y="4541659"/>
            <a:ext cx="814723" cy="201630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9C1A0E3B-C0B4-CFA1-59C4-C3345AC66016}"/>
              </a:ext>
            </a:extLst>
          </p:cNvPr>
          <p:cNvCxnSpPr>
            <a:endCxn id="35" idx="1"/>
          </p:cNvCxnSpPr>
          <p:nvPr/>
        </p:nvCxnSpPr>
        <p:spPr>
          <a:xfrm rot="16200000" flipH="1">
            <a:off x="4383170" y="4652636"/>
            <a:ext cx="1043821" cy="198524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A4A5534-1640-128E-E39A-ADEBCDFC54CE}"/>
              </a:ext>
            </a:extLst>
          </p:cNvPr>
          <p:cNvSpPr txBox="1"/>
          <p:nvPr/>
        </p:nvSpPr>
        <p:spPr>
          <a:xfrm>
            <a:off x="6759190" y="4441929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901F5B"/>
                </a:solidFill>
              </a:rPr>
              <a:t>NPIS</a:t>
            </a:r>
            <a:r>
              <a:rPr lang="en-US" sz="900" dirty="0">
                <a:solidFill>
                  <a:srgbClr val="901F5B"/>
                </a:solidFill>
              </a:rPr>
              <a:t> to UMB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99E23F5-59F8-B4D4-7204-C8AF63ECFBC4}"/>
              </a:ext>
            </a:extLst>
          </p:cNvPr>
          <p:cNvSpPr txBox="1"/>
          <p:nvPr/>
        </p:nvSpPr>
        <p:spPr>
          <a:xfrm>
            <a:off x="6759190" y="4703539"/>
            <a:ext cx="15167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Information logged in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DC9440-533A-D893-5B8E-05379510AF1D}"/>
              </a:ext>
            </a:extLst>
          </p:cNvPr>
          <p:cNvSpPr txBox="1"/>
          <p:nvPr/>
        </p:nvSpPr>
        <p:spPr>
          <a:xfrm>
            <a:off x="6762296" y="4927512"/>
            <a:ext cx="15135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Tax ID/Bill area Reconciled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74EE5B-75A0-E68F-DCF6-5989247AF662}"/>
              </a:ext>
            </a:extLst>
          </p:cNvPr>
          <p:cNvSpPr txBox="1"/>
          <p:nvPr/>
        </p:nvSpPr>
        <p:spPr>
          <a:xfrm>
            <a:off x="6759190" y="5151485"/>
            <a:ext cx="13644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Trouble ticket to EPIC IT</a:t>
            </a:r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DE04E75D-4268-0260-B2DA-035F4A6A409E}"/>
              </a:ext>
            </a:extLst>
          </p:cNvPr>
          <p:cNvCxnSpPr>
            <a:endCxn id="40" idx="1"/>
          </p:cNvCxnSpPr>
          <p:nvPr/>
        </p:nvCxnSpPr>
        <p:spPr>
          <a:xfrm rot="16200000" flipH="1">
            <a:off x="6491512" y="4297361"/>
            <a:ext cx="336835" cy="198522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676AE002-F813-42DC-C2DE-DEED81024C71}"/>
              </a:ext>
            </a:extLst>
          </p:cNvPr>
          <p:cNvCxnSpPr>
            <a:endCxn id="41" idx="1"/>
          </p:cNvCxnSpPr>
          <p:nvPr/>
        </p:nvCxnSpPr>
        <p:spPr>
          <a:xfrm rot="16200000" flipH="1">
            <a:off x="6367562" y="4427327"/>
            <a:ext cx="590750" cy="192506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365EC788-D8B4-D518-4414-85443B83B50B}"/>
              </a:ext>
            </a:extLst>
          </p:cNvPr>
          <p:cNvCxnSpPr>
            <a:endCxn id="42" idx="1"/>
          </p:cNvCxnSpPr>
          <p:nvPr/>
        </p:nvCxnSpPr>
        <p:spPr>
          <a:xfrm rot="16200000" flipH="1">
            <a:off x="6254119" y="4534751"/>
            <a:ext cx="814724" cy="201630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E8C51FDD-1419-504C-9403-251D6A450B16}"/>
              </a:ext>
            </a:extLst>
          </p:cNvPr>
          <p:cNvCxnSpPr>
            <a:endCxn id="43" idx="1"/>
          </p:cNvCxnSpPr>
          <p:nvPr/>
        </p:nvCxnSpPr>
        <p:spPr>
          <a:xfrm rot="16200000" flipH="1">
            <a:off x="6138017" y="4645728"/>
            <a:ext cx="1043822" cy="198524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D2D4DDB-CDA6-82B0-9ABE-F0B001D5B1E8}"/>
              </a:ext>
            </a:extLst>
          </p:cNvPr>
          <p:cNvSpPr txBox="1"/>
          <p:nvPr/>
        </p:nvSpPr>
        <p:spPr>
          <a:xfrm>
            <a:off x="8592586" y="4448837"/>
            <a:ext cx="16530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UMB Ticket to for billing fields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FB9040-66E6-3E7F-44D8-D2493E0D27B3}"/>
              </a:ext>
            </a:extLst>
          </p:cNvPr>
          <p:cNvSpPr txBox="1"/>
          <p:nvPr/>
        </p:nvSpPr>
        <p:spPr>
          <a:xfrm>
            <a:off x="8592586" y="4710447"/>
            <a:ext cx="11753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SER Record created</a:t>
            </a:r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E16B7D8C-E44E-59C4-5BFE-9AFBD68356FF}"/>
              </a:ext>
            </a:extLst>
          </p:cNvPr>
          <p:cNvCxnSpPr>
            <a:endCxn id="48" idx="1"/>
          </p:cNvCxnSpPr>
          <p:nvPr/>
        </p:nvCxnSpPr>
        <p:spPr>
          <a:xfrm rot="16200000" flipH="1">
            <a:off x="8328755" y="4300422"/>
            <a:ext cx="329140" cy="198522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E647BF9C-63C3-C3D4-4433-D54317A665B1}"/>
              </a:ext>
            </a:extLst>
          </p:cNvPr>
          <p:cNvCxnSpPr>
            <a:cxnSpLocks/>
            <a:endCxn id="49" idx="1"/>
          </p:cNvCxnSpPr>
          <p:nvPr/>
        </p:nvCxnSpPr>
        <p:spPr>
          <a:xfrm rot="16200000" flipH="1">
            <a:off x="8198959" y="4432236"/>
            <a:ext cx="585624" cy="201630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8C4863E9-5BF5-9F91-8E37-7DDE752D77A8}"/>
              </a:ext>
            </a:extLst>
          </p:cNvPr>
          <p:cNvSpPr txBox="1"/>
          <p:nvPr/>
        </p:nvSpPr>
        <p:spPr>
          <a:xfrm>
            <a:off x="5004342" y="5382366"/>
            <a:ext cx="9284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Payors notified</a:t>
            </a: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A49D0DD2-C37A-3B44-F3A5-C884AC0BC5CA}"/>
              </a:ext>
            </a:extLst>
          </p:cNvPr>
          <p:cNvCxnSpPr>
            <a:cxnSpLocks/>
            <a:endCxn id="66" idx="1"/>
          </p:cNvCxnSpPr>
          <p:nvPr/>
        </p:nvCxnSpPr>
        <p:spPr>
          <a:xfrm rot="16200000" flipH="1">
            <a:off x="4271562" y="4765002"/>
            <a:ext cx="1262672" cy="202888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CC67DD49-55A2-C333-F207-6C70222DFF76}"/>
              </a:ext>
            </a:extLst>
          </p:cNvPr>
          <p:cNvSpPr txBox="1"/>
          <p:nvPr/>
        </p:nvSpPr>
        <p:spPr>
          <a:xfrm>
            <a:off x="6759189" y="5375458"/>
            <a:ext cx="1122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New provider audit</a:t>
            </a: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BC4801C9-FFE6-0D25-4665-B74E2FE607D1}"/>
              </a:ext>
            </a:extLst>
          </p:cNvPr>
          <p:cNvCxnSpPr>
            <a:endCxn id="70" idx="1"/>
          </p:cNvCxnSpPr>
          <p:nvPr/>
        </p:nvCxnSpPr>
        <p:spPr>
          <a:xfrm rot="16200000" flipH="1">
            <a:off x="6034610" y="4766295"/>
            <a:ext cx="1250634" cy="198523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EAE7921B-7FD2-DC69-85B0-2E4C1B87CE2B}"/>
              </a:ext>
            </a:extLst>
          </p:cNvPr>
          <p:cNvSpPr txBox="1"/>
          <p:nvPr/>
        </p:nvSpPr>
        <p:spPr>
          <a:xfrm>
            <a:off x="2998051" y="5549051"/>
            <a:ext cx="16317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Information from NPIS logged for future communication</a:t>
            </a:r>
          </a:p>
        </p:txBody>
      </p: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E47F45AF-286E-17E4-CA86-6D13A9012FA5}"/>
              </a:ext>
            </a:extLst>
          </p:cNvPr>
          <p:cNvCxnSpPr>
            <a:cxnSpLocks/>
            <a:endCxn id="74" idx="1"/>
          </p:cNvCxnSpPr>
          <p:nvPr/>
        </p:nvCxnSpPr>
        <p:spPr>
          <a:xfrm rot="16200000" flipH="1">
            <a:off x="2107905" y="4912821"/>
            <a:ext cx="1572980" cy="207312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57FCDE99-62E8-D426-A36F-2417552305FC}"/>
              </a:ext>
            </a:extLst>
          </p:cNvPr>
          <p:cNvSpPr txBox="1"/>
          <p:nvPr/>
        </p:nvSpPr>
        <p:spPr>
          <a:xfrm>
            <a:off x="908384" y="277898"/>
            <a:ext cx="936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NEW PROVIDER ENROLLMENT FLOW (CURRENT)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AC1C16D-CBAE-335B-69DC-962497D00413}"/>
              </a:ext>
            </a:extLst>
          </p:cNvPr>
          <p:cNvSpPr txBox="1"/>
          <p:nvPr/>
        </p:nvSpPr>
        <p:spPr>
          <a:xfrm>
            <a:off x="992603" y="1778884"/>
            <a:ext cx="776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Pros</a:t>
            </a:r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FFBC308-7098-FFE9-1C25-94266D1CDAFE}"/>
              </a:ext>
            </a:extLst>
          </p:cNvPr>
          <p:cNvSpPr txBox="1"/>
          <p:nvPr/>
        </p:nvSpPr>
        <p:spPr>
          <a:xfrm>
            <a:off x="5707319" y="1769932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Cons</a:t>
            </a:r>
            <a:endParaRPr lang="en-US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C2254D2-DC1C-185C-524E-E254ECF52946}"/>
              </a:ext>
            </a:extLst>
          </p:cNvPr>
          <p:cNvSpPr txBox="1"/>
          <p:nvPr/>
        </p:nvSpPr>
        <p:spPr>
          <a:xfrm>
            <a:off x="2075447" y="1143000"/>
            <a:ext cx="3284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Established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Control Over Data Entry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82A0E19-5B8D-EA28-0CE0-FE39062CBE62}"/>
              </a:ext>
            </a:extLst>
          </p:cNvPr>
          <p:cNvCxnSpPr/>
          <p:nvPr/>
        </p:nvCxnSpPr>
        <p:spPr>
          <a:xfrm>
            <a:off x="5360068" y="866274"/>
            <a:ext cx="0" cy="22258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4314D87B-5A3E-199A-9992-4A5230858E55}"/>
              </a:ext>
            </a:extLst>
          </p:cNvPr>
          <p:cNvSpPr txBox="1"/>
          <p:nvPr/>
        </p:nvSpPr>
        <p:spPr>
          <a:xfrm>
            <a:off x="6826394" y="1143000"/>
            <a:ext cx="328462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Linear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Redundant Data Capture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Disconnected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Heavily Reliant on Email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Free Text Fields in Forms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Error prone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97D83025-CC26-B6A2-30B6-B7700F7483C8}"/>
              </a:ext>
            </a:extLst>
          </p:cNvPr>
          <p:cNvCxnSpPr>
            <a:cxnSpLocks/>
            <a:endCxn id="13" idx="1"/>
          </p:cNvCxnSpPr>
          <p:nvPr/>
        </p:nvCxnSpPr>
        <p:spPr>
          <a:xfrm rot="16200000" flipH="1">
            <a:off x="8093269" y="4580462"/>
            <a:ext cx="800644" cy="197990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4633CA-E022-7AD2-E2B2-65532AE6E5FD}"/>
              </a:ext>
            </a:extLst>
          </p:cNvPr>
          <p:cNvSpPr txBox="1"/>
          <p:nvPr/>
        </p:nvSpPr>
        <p:spPr>
          <a:xfrm>
            <a:off x="8592586" y="4964363"/>
            <a:ext cx="15921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MSO ticket for provider shell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39744437-5F1A-25B4-E9DA-8B9B018E3807}"/>
              </a:ext>
            </a:extLst>
          </p:cNvPr>
          <p:cNvCxnSpPr>
            <a:cxnSpLocks/>
            <a:endCxn id="18" idx="1"/>
          </p:cNvCxnSpPr>
          <p:nvPr/>
        </p:nvCxnSpPr>
        <p:spPr>
          <a:xfrm rot="16200000" flipH="1">
            <a:off x="8093269" y="4865580"/>
            <a:ext cx="800644" cy="197990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BAE9DD3-C2E7-6BF8-535D-CE115330B9CC}"/>
              </a:ext>
            </a:extLst>
          </p:cNvPr>
          <p:cNvSpPr txBox="1"/>
          <p:nvPr/>
        </p:nvSpPr>
        <p:spPr>
          <a:xfrm>
            <a:off x="8592586" y="5249481"/>
            <a:ext cx="1342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MSO ticket on approval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0E0104B-DC40-D363-01DE-0907F1744EB8}"/>
              </a:ext>
            </a:extLst>
          </p:cNvPr>
          <p:cNvCxnSpPr>
            <a:cxnSpLocks/>
            <a:endCxn id="21" idx="1"/>
          </p:cNvCxnSpPr>
          <p:nvPr/>
        </p:nvCxnSpPr>
        <p:spPr>
          <a:xfrm rot="16200000" flipH="1">
            <a:off x="8093269" y="5133219"/>
            <a:ext cx="800644" cy="197990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8895C7E-2DEE-C784-57A6-8D376EE20DDB}"/>
              </a:ext>
            </a:extLst>
          </p:cNvPr>
          <p:cNvSpPr txBox="1"/>
          <p:nvPr/>
        </p:nvSpPr>
        <p:spPr>
          <a:xfrm>
            <a:off x="8592586" y="5517120"/>
            <a:ext cx="19912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PRC ticket for payor enrollment data</a:t>
            </a:r>
          </a:p>
        </p:txBody>
      </p:sp>
    </p:spTree>
    <p:extLst>
      <p:ext uri="{BB962C8B-B14F-4D97-AF65-F5344CB8AC3E}">
        <p14:creationId xmlns:p14="http://schemas.microsoft.com/office/powerpoint/2010/main" val="176835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6DBD2FFF-0A7D-F339-4912-FA8F5704F8B7}"/>
              </a:ext>
            </a:extLst>
          </p:cNvPr>
          <p:cNvSpPr/>
          <p:nvPr/>
        </p:nvSpPr>
        <p:spPr>
          <a:xfrm>
            <a:off x="9847847" y="2942499"/>
            <a:ext cx="1674395" cy="1564106"/>
          </a:xfrm>
          <a:prstGeom prst="can">
            <a:avLst/>
          </a:prstGeom>
          <a:solidFill>
            <a:srgbClr val="05ACC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Enrollment Database (NPIS Data)</a:t>
            </a:r>
          </a:p>
        </p:txBody>
      </p: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DAC7FEDD-E61E-D10F-3FD1-11DD49FEC07F}"/>
              </a:ext>
            </a:extLst>
          </p:cNvPr>
          <p:cNvSpPr/>
          <p:nvPr/>
        </p:nvSpPr>
        <p:spPr>
          <a:xfrm>
            <a:off x="6944226" y="2534175"/>
            <a:ext cx="2279984" cy="2453438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Web-Based Interface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NPIS 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Fields Backed by DB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Centralized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End-to-End Tracking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Real Time Status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Event Driven Communication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Common Table of Provider Enrollment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Document Uploading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289D87B-478C-A415-674A-5A91C90BA06A}"/>
              </a:ext>
            </a:extLst>
          </p:cNvPr>
          <p:cNvCxnSpPr>
            <a:cxnSpLocks/>
            <a:stCxn id="4" idx="3"/>
            <a:endCxn id="2" idx="2"/>
          </p:cNvCxnSpPr>
          <p:nvPr/>
        </p:nvCxnSpPr>
        <p:spPr>
          <a:xfrm flipV="1">
            <a:off x="9224210" y="3724552"/>
            <a:ext cx="623637" cy="363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7B2F30-C477-4F70-6125-D96B2DB93745}"/>
              </a:ext>
            </a:extLst>
          </p:cNvPr>
          <p:cNvSpPr/>
          <p:nvPr/>
        </p:nvSpPr>
        <p:spPr>
          <a:xfrm>
            <a:off x="7043487" y="941687"/>
            <a:ext cx="2677026" cy="1058779"/>
          </a:xfrm>
          <a:prstGeom prst="roundRect">
            <a:avLst/>
          </a:prstGeom>
          <a:solidFill>
            <a:srgbClr val="81299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MSO</a:t>
            </a:r>
          </a:p>
          <a:p>
            <a:pPr algn="ctr"/>
            <a:r>
              <a:rPr lang="en-US" sz="1200" dirty="0"/>
              <a:t>Access to NPIS Form Data</a:t>
            </a:r>
          </a:p>
          <a:p>
            <a:pPr algn="ctr"/>
            <a:r>
              <a:rPr lang="en-US" sz="1200" dirty="0"/>
              <a:t>Timelines Recorded</a:t>
            </a:r>
          </a:p>
          <a:p>
            <a:pPr algn="ctr"/>
            <a:r>
              <a:rPr lang="en-US" sz="1200" dirty="0"/>
              <a:t>Approvals Recorded</a:t>
            </a:r>
          </a:p>
          <a:p>
            <a:pPr algn="ctr"/>
            <a:r>
              <a:rPr lang="en-US" sz="1200" dirty="0"/>
              <a:t>Upload Documents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195478F-E7C9-9344-55E3-CEFB196FF47E}"/>
              </a:ext>
            </a:extLst>
          </p:cNvPr>
          <p:cNvSpPr/>
          <p:nvPr/>
        </p:nvSpPr>
        <p:spPr>
          <a:xfrm>
            <a:off x="3697204" y="1990230"/>
            <a:ext cx="2677026" cy="1058779"/>
          </a:xfrm>
          <a:prstGeom prst="roundRect">
            <a:avLst/>
          </a:prstGeom>
          <a:solidFill>
            <a:srgbClr val="3F113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PRC</a:t>
            </a:r>
          </a:p>
          <a:p>
            <a:pPr algn="ctr"/>
            <a:r>
              <a:rPr lang="en-US" sz="1200" dirty="0"/>
              <a:t>Access to NPIS Form Data</a:t>
            </a:r>
          </a:p>
          <a:p>
            <a:pPr algn="ctr"/>
            <a:r>
              <a:rPr lang="en-US" sz="1200" dirty="0"/>
              <a:t>Generation of Payor Letters</a:t>
            </a:r>
          </a:p>
          <a:p>
            <a:pPr algn="ctr"/>
            <a:r>
              <a:rPr lang="en-US" sz="1200" dirty="0"/>
              <a:t>Upload Documents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885BE21-E718-B452-C6E7-7D920E91524E}"/>
              </a:ext>
            </a:extLst>
          </p:cNvPr>
          <p:cNvSpPr/>
          <p:nvPr/>
        </p:nvSpPr>
        <p:spPr>
          <a:xfrm>
            <a:off x="3753587" y="4451414"/>
            <a:ext cx="2677026" cy="1058779"/>
          </a:xfrm>
          <a:prstGeom prst="roundRect">
            <a:avLst/>
          </a:prstGeom>
          <a:solidFill>
            <a:srgbClr val="901F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UMB</a:t>
            </a:r>
          </a:p>
          <a:p>
            <a:pPr algn="ctr"/>
            <a:r>
              <a:rPr lang="en-US" sz="1200" dirty="0"/>
              <a:t>Access to NPIS Form Data</a:t>
            </a:r>
          </a:p>
          <a:p>
            <a:pPr algn="ctr"/>
            <a:r>
              <a:rPr lang="en-US" sz="1200" dirty="0"/>
              <a:t>TIN/Bill Area Reconciliation</a:t>
            </a:r>
          </a:p>
          <a:p>
            <a:pPr algn="ctr"/>
            <a:r>
              <a:rPr lang="en-US" sz="1200" dirty="0"/>
              <a:t>Provider Audits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ABCCC21-4B6E-73C5-C460-E1B437546F96}"/>
              </a:ext>
            </a:extLst>
          </p:cNvPr>
          <p:cNvSpPr/>
          <p:nvPr/>
        </p:nvSpPr>
        <p:spPr>
          <a:xfrm>
            <a:off x="6944226" y="5521323"/>
            <a:ext cx="2677026" cy="1058779"/>
          </a:xfrm>
          <a:prstGeom prst="roundRect">
            <a:avLst/>
          </a:prstGeom>
          <a:solidFill>
            <a:srgbClr val="FF8A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EPIC IT</a:t>
            </a:r>
          </a:p>
          <a:p>
            <a:pPr algn="ctr"/>
            <a:r>
              <a:rPr lang="en-US" sz="1200" dirty="0"/>
              <a:t>Automatic Trouble Ticket Submission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341BBD-5C86-639E-2EBE-C5CD90CCB85F}"/>
              </a:ext>
            </a:extLst>
          </p:cNvPr>
          <p:cNvCxnSpPr>
            <a:cxnSpLocks/>
            <a:stCxn id="7" idx="2"/>
            <a:endCxn id="4" idx="0"/>
          </p:cNvCxnSpPr>
          <p:nvPr/>
        </p:nvCxnSpPr>
        <p:spPr>
          <a:xfrm flipH="1">
            <a:off x="8084218" y="2000466"/>
            <a:ext cx="297782" cy="533709"/>
          </a:xfrm>
          <a:prstGeom prst="straightConnector1">
            <a:avLst/>
          </a:prstGeom>
          <a:ln>
            <a:solidFill>
              <a:srgbClr val="81299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965C277-0B26-2189-DF7F-A77DCC348102}"/>
              </a:ext>
            </a:extLst>
          </p:cNvPr>
          <p:cNvCxnSpPr>
            <a:cxnSpLocks/>
            <a:stCxn id="10" idx="0"/>
            <a:endCxn id="4" idx="2"/>
          </p:cNvCxnSpPr>
          <p:nvPr/>
        </p:nvCxnSpPr>
        <p:spPr>
          <a:xfrm flipH="1" flipV="1">
            <a:off x="8084218" y="4987613"/>
            <a:ext cx="198521" cy="533710"/>
          </a:xfrm>
          <a:prstGeom prst="straightConnector1">
            <a:avLst/>
          </a:prstGeom>
          <a:ln>
            <a:solidFill>
              <a:srgbClr val="FF8A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B465147-0970-4C92-B55E-D0840EBFC009}"/>
              </a:ext>
            </a:extLst>
          </p:cNvPr>
          <p:cNvSpPr txBox="1"/>
          <p:nvPr/>
        </p:nvSpPr>
        <p:spPr>
          <a:xfrm>
            <a:off x="1503947" y="1832949"/>
            <a:ext cx="628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D47105-EDAB-B734-4E25-88B77D36579D}"/>
              </a:ext>
            </a:extLst>
          </p:cNvPr>
          <p:cNvSpPr txBox="1"/>
          <p:nvPr/>
        </p:nvSpPr>
        <p:spPr>
          <a:xfrm>
            <a:off x="511342" y="2454442"/>
            <a:ext cx="25807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Single Point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Centralized Data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All Point Access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Customization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Scalability/Extendibility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Error Reduction/Denial Prevention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Automated Processes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7961A6-8996-3049-1996-9C532EF95BDD}"/>
              </a:ext>
            </a:extLst>
          </p:cNvPr>
          <p:cNvSpPr txBox="1"/>
          <p:nvPr/>
        </p:nvSpPr>
        <p:spPr>
          <a:xfrm>
            <a:off x="908384" y="277898"/>
            <a:ext cx="936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NEW PROVIDER ENROLLMENT FLOW (PROPOSED)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9EB753-520D-F3D1-8F38-0D11BC39E7B6}"/>
              </a:ext>
            </a:extLst>
          </p:cNvPr>
          <p:cNvCxnSpPr/>
          <p:nvPr/>
        </p:nvCxnSpPr>
        <p:spPr>
          <a:xfrm>
            <a:off x="3326732" y="1690437"/>
            <a:ext cx="0" cy="4205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A5DAC82-F343-393E-0DAC-4DC16FC7733A}"/>
              </a:ext>
            </a:extLst>
          </p:cNvPr>
          <p:cNvSpPr txBox="1"/>
          <p:nvPr/>
        </p:nvSpPr>
        <p:spPr>
          <a:xfrm>
            <a:off x="1462782" y="435000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B551F8-A020-F3A2-6911-752EFB09E136}"/>
              </a:ext>
            </a:extLst>
          </p:cNvPr>
          <p:cNvSpPr txBox="1"/>
          <p:nvPr/>
        </p:nvSpPr>
        <p:spPr>
          <a:xfrm>
            <a:off x="527620" y="4719333"/>
            <a:ext cx="2580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Adoption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Maintenance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9D9715EF-702B-4C1B-1027-7FF44BB03C66}"/>
              </a:ext>
            </a:extLst>
          </p:cNvPr>
          <p:cNvCxnSpPr>
            <a:stCxn id="8" idx="2"/>
          </p:cNvCxnSpPr>
          <p:nvPr/>
        </p:nvCxnSpPr>
        <p:spPr>
          <a:xfrm rot="16200000" flipH="1">
            <a:off x="5851110" y="2233615"/>
            <a:ext cx="277723" cy="1908509"/>
          </a:xfrm>
          <a:prstGeom prst="bentConnector2">
            <a:avLst/>
          </a:prstGeom>
          <a:ln>
            <a:solidFill>
              <a:srgbClr val="3F113A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B51DF40B-9C43-0C6F-4001-34528E1CAA59}"/>
              </a:ext>
            </a:extLst>
          </p:cNvPr>
          <p:cNvCxnSpPr>
            <a:cxnSpLocks/>
          </p:cNvCxnSpPr>
          <p:nvPr/>
        </p:nvCxnSpPr>
        <p:spPr>
          <a:xfrm flipV="1">
            <a:off x="5054265" y="4107786"/>
            <a:ext cx="1889961" cy="343628"/>
          </a:xfrm>
          <a:prstGeom prst="bentConnector3">
            <a:avLst>
              <a:gd name="adj1" fmla="val -292"/>
            </a:avLst>
          </a:prstGeom>
          <a:ln>
            <a:solidFill>
              <a:srgbClr val="901F5B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991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03557C47-3B43-B893-8229-342206CE972C}"/>
              </a:ext>
            </a:extLst>
          </p:cNvPr>
          <p:cNvSpPr/>
          <p:nvPr/>
        </p:nvSpPr>
        <p:spPr>
          <a:xfrm>
            <a:off x="607594" y="2196058"/>
            <a:ext cx="1817451" cy="926061"/>
          </a:xfrm>
          <a:prstGeom prst="homePlate">
            <a:avLst/>
          </a:prstGeom>
          <a:solidFill>
            <a:srgbClr val="05ACCD"/>
          </a:solidFill>
          <a:ln>
            <a:solidFill>
              <a:srgbClr val="042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PRE-ARCHITECTURE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17FA62AD-39E5-0E10-76EF-D0602140EEE5}"/>
              </a:ext>
            </a:extLst>
          </p:cNvPr>
          <p:cNvSpPr/>
          <p:nvPr/>
        </p:nvSpPr>
        <p:spPr>
          <a:xfrm>
            <a:off x="2099031" y="2196057"/>
            <a:ext cx="2170905" cy="926431"/>
          </a:xfrm>
          <a:prstGeom prst="chevron">
            <a:avLst/>
          </a:prstGeom>
          <a:solidFill>
            <a:srgbClr val="812990"/>
          </a:solidFill>
          <a:ln>
            <a:solidFill>
              <a:srgbClr val="042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ANALYSIS/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DISCOVERY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8F564B03-4347-056D-2296-1086DD966F69}"/>
              </a:ext>
            </a:extLst>
          </p:cNvPr>
          <p:cNvSpPr/>
          <p:nvPr/>
        </p:nvSpPr>
        <p:spPr>
          <a:xfrm>
            <a:off x="3940497" y="2189280"/>
            <a:ext cx="2170905" cy="933041"/>
          </a:xfrm>
          <a:prstGeom prst="chevron">
            <a:avLst/>
          </a:prstGeom>
          <a:solidFill>
            <a:srgbClr val="3F113A"/>
          </a:solidFill>
          <a:ln>
            <a:solidFill>
              <a:srgbClr val="042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DESIGN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C653A4E8-ED51-EE59-D03E-0C4E1DB28E62}"/>
              </a:ext>
            </a:extLst>
          </p:cNvPr>
          <p:cNvSpPr/>
          <p:nvPr/>
        </p:nvSpPr>
        <p:spPr>
          <a:xfrm>
            <a:off x="5798789" y="2189657"/>
            <a:ext cx="2170905" cy="926431"/>
          </a:xfrm>
          <a:prstGeom prst="chevron">
            <a:avLst/>
          </a:prstGeom>
          <a:solidFill>
            <a:srgbClr val="901F5B"/>
          </a:solidFill>
          <a:ln>
            <a:solidFill>
              <a:srgbClr val="042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DEVELOPMENT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F3DB9F70-5673-72B7-74F4-DDFF12922D1C}"/>
              </a:ext>
            </a:extLst>
          </p:cNvPr>
          <p:cNvSpPr/>
          <p:nvPr/>
        </p:nvSpPr>
        <p:spPr>
          <a:xfrm>
            <a:off x="7637691" y="2189281"/>
            <a:ext cx="2022092" cy="926431"/>
          </a:xfrm>
          <a:prstGeom prst="chevron">
            <a:avLst/>
          </a:prstGeom>
          <a:solidFill>
            <a:srgbClr val="D91965"/>
          </a:solidFill>
          <a:ln>
            <a:solidFill>
              <a:srgbClr val="042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TESTING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CFC0B-08F2-0F65-2AEF-58924E50E054}"/>
              </a:ext>
            </a:extLst>
          </p:cNvPr>
          <p:cNvSpPr txBox="1"/>
          <p:nvPr/>
        </p:nvSpPr>
        <p:spPr>
          <a:xfrm>
            <a:off x="890336" y="3353963"/>
            <a:ext cx="9396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5ACCD"/>
                </a:solidFill>
              </a:rPr>
              <a:t>Meet with EDW</a:t>
            </a:r>
            <a:endParaRPr lang="en-US" sz="800" dirty="0">
              <a:solidFill>
                <a:srgbClr val="05ACC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9987A9-F45B-7DBB-FD0A-3272BF866D63}"/>
              </a:ext>
            </a:extLst>
          </p:cNvPr>
          <p:cNvSpPr txBox="1"/>
          <p:nvPr/>
        </p:nvSpPr>
        <p:spPr>
          <a:xfrm>
            <a:off x="890336" y="3615573"/>
            <a:ext cx="13692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5ACCD"/>
                </a:solidFill>
              </a:rPr>
              <a:t>Discuss PPI &amp; SSN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2B7DBF-B64A-A976-4B41-82FC548489B1}"/>
              </a:ext>
            </a:extLst>
          </p:cNvPr>
          <p:cNvSpPr txBox="1"/>
          <p:nvPr/>
        </p:nvSpPr>
        <p:spPr>
          <a:xfrm>
            <a:off x="893442" y="3839546"/>
            <a:ext cx="11977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5ACCD"/>
                </a:solidFill>
              </a:rPr>
              <a:t>Table Set-up Access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62C1E4E-DD48-49EC-B862-03D2895CF3AB}"/>
              </a:ext>
            </a:extLst>
          </p:cNvPr>
          <p:cNvCxnSpPr>
            <a:endCxn id="9" idx="1"/>
          </p:cNvCxnSpPr>
          <p:nvPr/>
        </p:nvCxnSpPr>
        <p:spPr>
          <a:xfrm rot="16200000" flipH="1">
            <a:off x="626505" y="3205547"/>
            <a:ext cx="329141" cy="198522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B30BC7AE-EC1B-412C-273A-5BB05677665D}"/>
              </a:ext>
            </a:extLst>
          </p:cNvPr>
          <p:cNvCxnSpPr>
            <a:endCxn id="10" idx="1"/>
          </p:cNvCxnSpPr>
          <p:nvPr/>
        </p:nvCxnSpPr>
        <p:spPr>
          <a:xfrm rot="16200000" flipH="1">
            <a:off x="498708" y="3339361"/>
            <a:ext cx="590750" cy="192506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E8A7D68-7E57-9CDA-A46E-D5ED9707B50C}"/>
              </a:ext>
            </a:extLst>
          </p:cNvPr>
          <p:cNvCxnSpPr>
            <a:endCxn id="11" idx="1"/>
          </p:cNvCxnSpPr>
          <p:nvPr/>
        </p:nvCxnSpPr>
        <p:spPr>
          <a:xfrm rot="16200000" flipH="1">
            <a:off x="385265" y="3446785"/>
            <a:ext cx="814724" cy="201630"/>
          </a:xfrm>
          <a:prstGeom prst="bentConnector2">
            <a:avLst/>
          </a:prstGeom>
          <a:ln>
            <a:solidFill>
              <a:srgbClr val="05AC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4C6F9B2-013C-9FDA-4FC9-F177656B44C6}"/>
              </a:ext>
            </a:extLst>
          </p:cNvPr>
          <p:cNvSpPr txBox="1"/>
          <p:nvPr/>
        </p:nvSpPr>
        <p:spPr>
          <a:xfrm>
            <a:off x="2387423" y="3347055"/>
            <a:ext cx="13436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Meet with stakeholders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98D035-6150-BD24-C524-280DF2036377}"/>
              </a:ext>
            </a:extLst>
          </p:cNvPr>
          <p:cNvSpPr txBox="1"/>
          <p:nvPr/>
        </p:nvSpPr>
        <p:spPr>
          <a:xfrm>
            <a:off x="2409927" y="3605695"/>
            <a:ext cx="16317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Information Gathering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7427F7-C753-1AD8-02FF-9092B9938204}"/>
              </a:ext>
            </a:extLst>
          </p:cNvPr>
          <p:cNvSpPr txBox="1"/>
          <p:nvPr/>
        </p:nvSpPr>
        <p:spPr>
          <a:xfrm>
            <a:off x="2406308" y="4083657"/>
            <a:ext cx="10951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NPIS Form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475339-69C6-D75C-137E-793181E9255C}"/>
              </a:ext>
            </a:extLst>
          </p:cNvPr>
          <p:cNvSpPr txBox="1"/>
          <p:nvPr/>
        </p:nvSpPr>
        <p:spPr>
          <a:xfrm>
            <a:off x="2412694" y="3859774"/>
            <a:ext cx="11785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Stub Record Review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0F0CF6DB-04F1-29DD-8D82-E41A6DF5CA4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86348" y="3209744"/>
            <a:ext cx="292952" cy="182097"/>
          </a:xfrm>
          <a:prstGeom prst="bentConnector3">
            <a:avLst>
              <a:gd name="adj1" fmla="val 101338"/>
            </a:avLst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0BB5B70-9484-3130-E598-4F9519AB9762}"/>
              </a:ext>
            </a:extLst>
          </p:cNvPr>
          <p:cNvCxnSpPr>
            <a:cxnSpLocks/>
            <a:endCxn id="25" idx="1"/>
          </p:cNvCxnSpPr>
          <p:nvPr/>
        </p:nvCxnSpPr>
        <p:spPr>
          <a:xfrm rot="16200000" flipH="1">
            <a:off x="2196179" y="3507362"/>
            <a:ext cx="259347" cy="168150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FFFE83F9-22BD-07C8-FDB2-9356E9E40E30}"/>
              </a:ext>
            </a:extLst>
          </p:cNvPr>
          <p:cNvCxnSpPr>
            <a:cxnSpLocks/>
            <a:endCxn id="26" idx="1"/>
          </p:cNvCxnSpPr>
          <p:nvPr/>
        </p:nvCxnSpPr>
        <p:spPr>
          <a:xfrm rot="16200000" flipH="1">
            <a:off x="2209367" y="4002132"/>
            <a:ext cx="224204" cy="169678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F217A05B-32BA-E79F-1C4B-C306BCF91BAB}"/>
              </a:ext>
            </a:extLst>
          </p:cNvPr>
          <p:cNvCxnSpPr>
            <a:cxnSpLocks/>
            <a:endCxn id="27" idx="1"/>
          </p:cNvCxnSpPr>
          <p:nvPr/>
        </p:nvCxnSpPr>
        <p:spPr>
          <a:xfrm rot="16200000" flipH="1">
            <a:off x="2088713" y="3651208"/>
            <a:ext cx="478285" cy="169678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B5D81A4-53C6-2A96-1924-E9B532A2E658}"/>
              </a:ext>
            </a:extLst>
          </p:cNvPr>
          <p:cNvSpPr txBox="1"/>
          <p:nvPr/>
        </p:nvSpPr>
        <p:spPr>
          <a:xfrm>
            <a:off x="4240158" y="3328386"/>
            <a:ext cx="18133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Research 3</a:t>
            </a:r>
            <a:r>
              <a:rPr lang="en-US" sz="900" baseline="30000" dirty="0">
                <a:solidFill>
                  <a:srgbClr val="3F113A"/>
                </a:solidFill>
              </a:rPr>
              <a:t>rd</a:t>
            </a:r>
            <a:r>
              <a:rPr lang="en-US" sz="900" dirty="0">
                <a:solidFill>
                  <a:srgbClr val="3F113A"/>
                </a:solidFill>
              </a:rPr>
              <a:t> Party Trouble Ticket</a:t>
            </a:r>
            <a:endParaRPr lang="en-US" sz="800" dirty="0">
              <a:solidFill>
                <a:srgbClr val="3F113A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E321DB-7998-9B22-F762-4EA47DA0EB60}"/>
              </a:ext>
            </a:extLst>
          </p:cNvPr>
          <p:cNvSpPr txBox="1"/>
          <p:nvPr/>
        </p:nvSpPr>
        <p:spPr>
          <a:xfrm>
            <a:off x="4255957" y="3574189"/>
            <a:ext cx="8707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Sketch Forms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82969-F1B5-2185-9C51-18465FC39C14}"/>
              </a:ext>
            </a:extLst>
          </p:cNvPr>
          <p:cNvSpPr txBox="1"/>
          <p:nvPr/>
        </p:nvSpPr>
        <p:spPr>
          <a:xfrm>
            <a:off x="4268191" y="3780828"/>
            <a:ext cx="12715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F113A"/>
                </a:solidFill>
              </a:rPr>
              <a:t>Sketch Page Interface</a:t>
            </a: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A9273279-57AA-CF88-D869-ADD45C4A1031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01715" y="3182982"/>
            <a:ext cx="336835" cy="198522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7839B409-B930-D05F-F018-82D51E2C1A04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77766" y="3312948"/>
            <a:ext cx="590749" cy="192506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C66A3FF0-C10F-529A-57FB-9018673C56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64323" y="3420372"/>
            <a:ext cx="814723" cy="201630"/>
          </a:xfrm>
          <a:prstGeom prst="bentConnector2">
            <a:avLst/>
          </a:prstGeom>
          <a:ln>
            <a:solidFill>
              <a:srgbClr val="3F11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A4A5534-1640-128E-E39A-ADEBCDFC54CE}"/>
              </a:ext>
            </a:extLst>
          </p:cNvPr>
          <p:cNvSpPr txBox="1"/>
          <p:nvPr/>
        </p:nvSpPr>
        <p:spPr>
          <a:xfrm>
            <a:off x="6251465" y="3327968"/>
            <a:ext cx="8996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Table Buildout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99E23F5-59F8-B4D4-7204-C8AF63ECFBC4}"/>
              </a:ext>
            </a:extLst>
          </p:cNvPr>
          <p:cNvSpPr txBox="1"/>
          <p:nvPr/>
        </p:nvSpPr>
        <p:spPr>
          <a:xfrm>
            <a:off x="6251465" y="3584583"/>
            <a:ext cx="7777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MVT Coding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DC9440-533A-D893-5B8E-05379510AF1D}"/>
              </a:ext>
            </a:extLst>
          </p:cNvPr>
          <p:cNvSpPr txBox="1"/>
          <p:nvPr/>
        </p:nvSpPr>
        <p:spPr>
          <a:xfrm>
            <a:off x="6239686" y="3809490"/>
            <a:ext cx="14125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Security Implementation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74EE5B-75A0-E68F-DCF6-5989247AF662}"/>
              </a:ext>
            </a:extLst>
          </p:cNvPr>
          <p:cNvSpPr txBox="1"/>
          <p:nvPr/>
        </p:nvSpPr>
        <p:spPr>
          <a:xfrm>
            <a:off x="6251465" y="4021924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Comment Tracking</a:t>
            </a:r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DE04E75D-4268-0260-B2DA-035F4A6A409E}"/>
              </a:ext>
            </a:extLst>
          </p:cNvPr>
          <p:cNvCxnSpPr>
            <a:cxnSpLocks/>
          </p:cNvCxnSpPr>
          <p:nvPr/>
        </p:nvCxnSpPr>
        <p:spPr>
          <a:xfrm rot="16200000" flipH="1">
            <a:off x="6004534" y="3179443"/>
            <a:ext cx="336835" cy="198522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676AE002-F813-42DC-C2DE-DEED81024C7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80584" y="3309409"/>
            <a:ext cx="590750" cy="192506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365EC788-D8B4-D518-4414-85443B83B50B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67141" y="3416833"/>
            <a:ext cx="814724" cy="201630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E8C51FDD-1419-504C-9403-251D6A450B1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51039" y="3527810"/>
            <a:ext cx="1043822" cy="198524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D2D4DDB-CDA6-82B0-9ABE-F0B001D5B1E8}"/>
              </a:ext>
            </a:extLst>
          </p:cNvPr>
          <p:cNvSpPr txBox="1"/>
          <p:nvPr/>
        </p:nvSpPr>
        <p:spPr>
          <a:xfrm>
            <a:off x="7996731" y="3324020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D91965"/>
                </a:solidFill>
              </a:rPr>
              <a:t>Per Model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FB9040-66E6-3E7F-44D8-D2493E0D27B3}"/>
              </a:ext>
            </a:extLst>
          </p:cNvPr>
          <p:cNvSpPr txBox="1"/>
          <p:nvPr/>
        </p:nvSpPr>
        <p:spPr>
          <a:xfrm>
            <a:off x="7996731" y="3585630"/>
            <a:ext cx="9492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D91965"/>
                </a:solidFill>
              </a:rPr>
              <a:t>Data Validation</a:t>
            </a:r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E16B7D8C-E44E-59C4-5BFE-9AFBD68356FF}"/>
              </a:ext>
            </a:extLst>
          </p:cNvPr>
          <p:cNvCxnSpPr>
            <a:endCxn id="48" idx="1"/>
          </p:cNvCxnSpPr>
          <p:nvPr/>
        </p:nvCxnSpPr>
        <p:spPr>
          <a:xfrm rot="16200000" flipH="1">
            <a:off x="7732900" y="3175605"/>
            <a:ext cx="329140" cy="198522"/>
          </a:xfrm>
          <a:prstGeom prst="bentConnector2">
            <a:avLst/>
          </a:prstGeom>
          <a:ln>
            <a:solidFill>
              <a:srgbClr val="D919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E647BF9C-63C3-C3D4-4433-D54317A665B1}"/>
              </a:ext>
            </a:extLst>
          </p:cNvPr>
          <p:cNvCxnSpPr>
            <a:cxnSpLocks/>
            <a:endCxn id="49" idx="1"/>
          </p:cNvCxnSpPr>
          <p:nvPr/>
        </p:nvCxnSpPr>
        <p:spPr>
          <a:xfrm rot="16200000" flipH="1">
            <a:off x="7603104" y="3307419"/>
            <a:ext cx="585624" cy="201630"/>
          </a:xfrm>
          <a:prstGeom prst="bentConnector2">
            <a:avLst/>
          </a:prstGeom>
          <a:ln>
            <a:solidFill>
              <a:srgbClr val="D919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CC67DD49-55A2-C333-F207-6C70222DFF76}"/>
              </a:ext>
            </a:extLst>
          </p:cNvPr>
          <p:cNvSpPr txBox="1"/>
          <p:nvPr/>
        </p:nvSpPr>
        <p:spPr>
          <a:xfrm>
            <a:off x="6247382" y="4257452"/>
            <a:ext cx="11833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901F5B"/>
                </a:solidFill>
              </a:rPr>
              <a:t>Notification Triggers</a:t>
            </a: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BC4801C9-FFE6-0D25-4665-B74E2FE607D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47632" y="3648377"/>
            <a:ext cx="1250634" cy="198523"/>
          </a:xfrm>
          <a:prstGeom prst="bentConnector2">
            <a:avLst/>
          </a:prstGeom>
          <a:ln>
            <a:solidFill>
              <a:srgbClr val="901F5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EAE7921B-7FD2-DC69-85B0-2E4C1B87CE2B}"/>
              </a:ext>
            </a:extLst>
          </p:cNvPr>
          <p:cNvSpPr txBox="1"/>
          <p:nvPr/>
        </p:nvSpPr>
        <p:spPr>
          <a:xfrm>
            <a:off x="2412694" y="4307863"/>
            <a:ext cx="16317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812990"/>
                </a:solidFill>
              </a:rPr>
              <a:t>Research ServiceNow API</a:t>
            </a:r>
          </a:p>
        </p:txBody>
      </p: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E47F45AF-286E-17E4-CA86-6D13A9012FA5}"/>
              </a:ext>
            </a:extLst>
          </p:cNvPr>
          <p:cNvCxnSpPr>
            <a:cxnSpLocks/>
            <a:endCxn id="74" idx="1"/>
          </p:cNvCxnSpPr>
          <p:nvPr/>
        </p:nvCxnSpPr>
        <p:spPr>
          <a:xfrm rot="16200000" flipH="1">
            <a:off x="1700310" y="3710895"/>
            <a:ext cx="1248704" cy="176063"/>
          </a:xfrm>
          <a:prstGeom prst="bentConnector2">
            <a:avLst/>
          </a:prstGeom>
          <a:ln>
            <a:solidFill>
              <a:srgbClr val="81299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57FCDE99-62E8-D426-A36F-2417552305FC}"/>
              </a:ext>
            </a:extLst>
          </p:cNvPr>
          <p:cNvSpPr txBox="1"/>
          <p:nvPr/>
        </p:nvSpPr>
        <p:spPr>
          <a:xfrm>
            <a:off x="896352" y="921587"/>
            <a:ext cx="936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PROVIDER ONBOARDING DEV FLOW &amp; TIMELINES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97D83025-CC26-B6A2-30B6-B7700F7483C8}"/>
              </a:ext>
            </a:extLst>
          </p:cNvPr>
          <p:cNvCxnSpPr>
            <a:cxnSpLocks/>
            <a:endCxn id="13" idx="1"/>
          </p:cNvCxnSpPr>
          <p:nvPr/>
        </p:nvCxnSpPr>
        <p:spPr>
          <a:xfrm rot="16200000" flipH="1">
            <a:off x="7497414" y="3455645"/>
            <a:ext cx="800644" cy="197990"/>
          </a:xfrm>
          <a:prstGeom prst="bentConnector2">
            <a:avLst/>
          </a:prstGeom>
          <a:ln>
            <a:solidFill>
              <a:srgbClr val="D919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4633CA-E022-7AD2-E2B2-65532AE6E5FD}"/>
              </a:ext>
            </a:extLst>
          </p:cNvPr>
          <p:cNvSpPr txBox="1"/>
          <p:nvPr/>
        </p:nvSpPr>
        <p:spPr>
          <a:xfrm>
            <a:off x="7996731" y="3839546"/>
            <a:ext cx="9877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D91965"/>
                </a:solidFill>
              </a:rPr>
              <a:t>User Interaction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39744437-5F1A-25B4-E9DA-8B9B018E3807}"/>
              </a:ext>
            </a:extLst>
          </p:cNvPr>
          <p:cNvCxnSpPr>
            <a:cxnSpLocks/>
            <a:endCxn id="18" idx="1"/>
          </p:cNvCxnSpPr>
          <p:nvPr/>
        </p:nvCxnSpPr>
        <p:spPr>
          <a:xfrm rot="16200000" flipH="1">
            <a:off x="7462789" y="3775388"/>
            <a:ext cx="869894" cy="197990"/>
          </a:xfrm>
          <a:prstGeom prst="bentConnector2">
            <a:avLst/>
          </a:prstGeom>
          <a:ln>
            <a:solidFill>
              <a:srgbClr val="D919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BAE9DD3-C2E7-6BF8-535D-CE115330B9CC}"/>
              </a:ext>
            </a:extLst>
          </p:cNvPr>
          <p:cNvSpPr txBox="1"/>
          <p:nvPr/>
        </p:nvSpPr>
        <p:spPr>
          <a:xfrm>
            <a:off x="7996731" y="4124664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D91965"/>
                </a:solidFill>
              </a:rPr>
              <a:t>Feedback/Implementation </a:t>
            </a:r>
          </a:p>
          <a:p>
            <a:r>
              <a:rPr lang="en-US" sz="900" dirty="0">
                <a:solidFill>
                  <a:srgbClr val="D91965"/>
                </a:solidFill>
              </a:rPr>
              <a:t>Loop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0E0104B-DC40-D363-01DE-0907F1744EB8}"/>
              </a:ext>
            </a:extLst>
          </p:cNvPr>
          <p:cNvCxnSpPr>
            <a:cxnSpLocks/>
            <a:endCxn id="21" idx="1"/>
          </p:cNvCxnSpPr>
          <p:nvPr/>
        </p:nvCxnSpPr>
        <p:spPr>
          <a:xfrm rot="16200000" flipH="1">
            <a:off x="7497414" y="4072175"/>
            <a:ext cx="800644" cy="197990"/>
          </a:xfrm>
          <a:prstGeom prst="bentConnector2">
            <a:avLst/>
          </a:prstGeom>
          <a:ln>
            <a:solidFill>
              <a:srgbClr val="D919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8895C7E-2DEE-C784-57A6-8D376EE20DDB}"/>
              </a:ext>
            </a:extLst>
          </p:cNvPr>
          <p:cNvSpPr txBox="1"/>
          <p:nvPr/>
        </p:nvSpPr>
        <p:spPr>
          <a:xfrm>
            <a:off x="7996731" y="4456076"/>
            <a:ext cx="8242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D91965"/>
                </a:solidFill>
              </a:rPr>
              <a:t>Test Security</a:t>
            </a:r>
          </a:p>
        </p:txBody>
      </p:sp>
      <p:sp>
        <p:nvSpPr>
          <p:cNvPr id="55" name="Arrow: Chevron 54">
            <a:extLst>
              <a:ext uri="{FF2B5EF4-FFF2-40B4-BE49-F238E27FC236}">
                <a16:creationId xmlns:a16="http://schemas.microsoft.com/office/drawing/2014/main" id="{A16F1889-E26D-EFC8-952B-DB987C8BC549}"/>
              </a:ext>
            </a:extLst>
          </p:cNvPr>
          <p:cNvSpPr/>
          <p:nvPr/>
        </p:nvSpPr>
        <p:spPr>
          <a:xfrm>
            <a:off x="9332067" y="2189280"/>
            <a:ext cx="2047801" cy="926431"/>
          </a:xfrm>
          <a:prstGeom prst="chevron">
            <a:avLst/>
          </a:prstGeom>
          <a:solidFill>
            <a:srgbClr val="FF8A00"/>
          </a:solidFill>
          <a:ln>
            <a:solidFill>
              <a:srgbClr val="042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DEPLOYMENT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2A3C76C-67BA-A10C-DCE1-F0F20C5ADCEF}"/>
              </a:ext>
            </a:extLst>
          </p:cNvPr>
          <p:cNvSpPr/>
          <p:nvPr/>
        </p:nvSpPr>
        <p:spPr>
          <a:xfrm>
            <a:off x="607594" y="1910352"/>
            <a:ext cx="1329490" cy="252664"/>
          </a:xfrm>
          <a:prstGeom prst="roundRect">
            <a:avLst/>
          </a:prstGeom>
          <a:solidFill>
            <a:srgbClr val="05ACC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4 Weeks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9F1045-F30A-212D-071A-63D466376507}"/>
              </a:ext>
            </a:extLst>
          </p:cNvPr>
          <p:cNvSpPr txBox="1"/>
          <p:nvPr/>
        </p:nvSpPr>
        <p:spPr>
          <a:xfrm>
            <a:off x="9706529" y="3333780"/>
            <a:ext cx="8867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Generate ERD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9B292ED-46E3-9CA7-937E-F2A5A972A007}"/>
              </a:ext>
            </a:extLst>
          </p:cNvPr>
          <p:cNvSpPr txBox="1"/>
          <p:nvPr/>
        </p:nvSpPr>
        <p:spPr>
          <a:xfrm>
            <a:off x="9706529" y="3590395"/>
            <a:ext cx="11689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EDW Table Buildout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3D5E52C-2290-C43E-2E10-58FD19EAEF2D}"/>
              </a:ext>
            </a:extLst>
          </p:cNvPr>
          <p:cNvSpPr txBox="1"/>
          <p:nvPr/>
        </p:nvSpPr>
        <p:spPr>
          <a:xfrm>
            <a:off x="9694750" y="3815302"/>
            <a:ext cx="9621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Database Swap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C28DD20-8BA8-942D-E7A8-9CE6622F8E9D}"/>
              </a:ext>
            </a:extLst>
          </p:cNvPr>
          <p:cNvSpPr txBox="1"/>
          <p:nvPr/>
        </p:nvSpPr>
        <p:spPr>
          <a:xfrm>
            <a:off x="9706529" y="4027736"/>
            <a:ext cx="11544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Move to Production</a:t>
            </a:r>
          </a:p>
        </p:txBody>
      </p: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85AF1A4D-4845-B53F-33E3-E03846A29065}"/>
              </a:ext>
            </a:extLst>
          </p:cNvPr>
          <p:cNvCxnSpPr>
            <a:cxnSpLocks/>
          </p:cNvCxnSpPr>
          <p:nvPr/>
        </p:nvCxnSpPr>
        <p:spPr>
          <a:xfrm rot="16200000" flipH="1">
            <a:off x="9459598" y="3185255"/>
            <a:ext cx="336835" cy="198522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D71A4C30-80D5-914D-4979-EB0FBFF311E1}"/>
              </a:ext>
            </a:extLst>
          </p:cNvPr>
          <p:cNvCxnSpPr>
            <a:cxnSpLocks/>
          </p:cNvCxnSpPr>
          <p:nvPr/>
        </p:nvCxnSpPr>
        <p:spPr>
          <a:xfrm rot="16200000" flipH="1">
            <a:off x="9335648" y="3315221"/>
            <a:ext cx="590750" cy="192506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92F070A1-6363-A1FC-D186-42930E94CE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9222205" y="3422645"/>
            <a:ext cx="814724" cy="201630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D896EF0F-1B35-B738-2987-05119A8BFC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06103" y="3533622"/>
            <a:ext cx="1043822" cy="198524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E98C09F6-CE24-05C4-EF73-56C6EE81427D}"/>
              </a:ext>
            </a:extLst>
          </p:cNvPr>
          <p:cNvSpPr txBox="1"/>
          <p:nvPr/>
        </p:nvSpPr>
        <p:spPr>
          <a:xfrm>
            <a:off x="9702446" y="4263264"/>
            <a:ext cx="13324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8A00"/>
                </a:solidFill>
              </a:rPr>
              <a:t>Promotion to Groups**</a:t>
            </a:r>
          </a:p>
        </p:txBody>
      </p: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9A7879F4-606C-C333-12B6-8F4BDA99502E}"/>
              </a:ext>
            </a:extLst>
          </p:cNvPr>
          <p:cNvCxnSpPr>
            <a:cxnSpLocks/>
          </p:cNvCxnSpPr>
          <p:nvPr/>
        </p:nvCxnSpPr>
        <p:spPr>
          <a:xfrm rot="16200000" flipH="1">
            <a:off x="9002696" y="3654189"/>
            <a:ext cx="1250634" cy="198523"/>
          </a:xfrm>
          <a:prstGeom prst="bentConnector2">
            <a:avLst/>
          </a:prstGeom>
          <a:ln>
            <a:solidFill>
              <a:srgbClr val="FF8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C51E9464-CEBF-CCFF-0FA7-D8E60868FD35}"/>
              </a:ext>
            </a:extLst>
          </p:cNvPr>
          <p:cNvSpPr txBox="1"/>
          <p:nvPr/>
        </p:nvSpPr>
        <p:spPr>
          <a:xfrm>
            <a:off x="607594" y="5037243"/>
            <a:ext cx="1077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8A00"/>
                </a:solidFill>
              </a:rPr>
              <a:t>**Will not be handled by engineers. Expectation is that UMB, PRC, &amp; MSO promote utilization among groups.</a:t>
            </a:r>
            <a:r>
              <a:rPr lang="en-US" dirty="0"/>
              <a:t> 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362F017A-4B47-2DC9-B466-CF5EE6845688}"/>
              </a:ext>
            </a:extLst>
          </p:cNvPr>
          <p:cNvSpPr/>
          <p:nvPr/>
        </p:nvSpPr>
        <p:spPr>
          <a:xfrm>
            <a:off x="2083042" y="1910352"/>
            <a:ext cx="1730456" cy="252664"/>
          </a:xfrm>
          <a:prstGeom prst="roundRect">
            <a:avLst/>
          </a:prstGeom>
          <a:solidFill>
            <a:srgbClr val="81299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4-8 Weeks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090EE891-F2B3-78FA-AEB5-25A16F8070E4}"/>
              </a:ext>
            </a:extLst>
          </p:cNvPr>
          <p:cNvSpPr/>
          <p:nvPr/>
        </p:nvSpPr>
        <p:spPr>
          <a:xfrm>
            <a:off x="3940620" y="1899809"/>
            <a:ext cx="1702517" cy="252664"/>
          </a:xfrm>
          <a:prstGeom prst="roundRect">
            <a:avLst/>
          </a:prstGeom>
          <a:solidFill>
            <a:srgbClr val="3F113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4-6 Weeks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999D4147-C89F-848F-94DC-A6195519120B}"/>
              </a:ext>
            </a:extLst>
          </p:cNvPr>
          <p:cNvSpPr/>
          <p:nvPr/>
        </p:nvSpPr>
        <p:spPr>
          <a:xfrm>
            <a:off x="5789094" y="1903257"/>
            <a:ext cx="1702517" cy="252664"/>
          </a:xfrm>
          <a:prstGeom prst="roundRect">
            <a:avLst/>
          </a:prstGeom>
          <a:solidFill>
            <a:srgbClr val="901F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6 Months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E8EB7271-A86C-92F6-BB49-31FE7189EEC8}"/>
              </a:ext>
            </a:extLst>
          </p:cNvPr>
          <p:cNvSpPr/>
          <p:nvPr/>
        </p:nvSpPr>
        <p:spPr>
          <a:xfrm>
            <a:off x="7618733" y="1903257"/>
            <a:ext cx="1567377" cy="252664"/>
          </a:xfrm>
          <a:prstGeom prst="roundRect">
            <a:avLst/>
          </a:prstGeom>
          <a:solidFill>
            <a:srgbClr val="D919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6-8 Weeks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5CEB2459-41F1-31FC-4DEE-8057616F1650}"/>
              </a:ext>
            </a:extLst>
          </p:cNvPr>
          <p:cNvSpPr/>
          <p:nvPr/>
        </p:nvSpPr>
        <p:spPr>
          <a:xfrm>
            <a:off x="9332067" y="1899809"/>
            <a:ext cx="1567377" cy="252664"/>
          </a:xfrm>
          <a:prstGeom prst="roundRect">
            <a:avLst/>
          </a:prstGeom>
          <a:solidFill>
            <a:srgbClr val="FF8A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1-2 Weeks*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133533E-E735-4365-D3D6-FBFB30B79AF1}"/>
              </a:ext>
            </a:extLst>
          </p:cNvPr>
          <p:cNvSpPr txBox="1"/>
          <p:nvPr/>
        </p:nvSpPr>
        <p:spPr>
          <a:xfrm>
            <a:off x="607594" y="4885374"/>
            <a:ext cx="107722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8A00"/>
                </a:solidFill>
              </a:rPr>
              <a:t>*Contingent on EDW timelines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507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376</Words>
  <Application>Microsoft Office PowerPoint</Application>
  <PresentationFormat>Widescreen</PresentationFormat>
  <Paragraphs>120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Jed Nigro</dc:creator>
  <cp:lastModifiedBy>Jed Nigro</cp:lastModifiedBy>
  <cp:revision>6</cp:revision>
  <dcterms:created xsi:type="dcterms:W3CDTF">2024-03-20T15:18:02Z</dcterms:created>
  <dcterms:modified xsi:type="dcterms:W3CDTF">2025-06-06T15:32:19Z</dcterms:modified>
</cp:coreProperties>
</file>