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4"/>
  </p:sldMasterIdLst>
  <p:notesMasterIdLst>
    <p:notesMasterId r:id="rId47"/>
  </p:notesMasterIdLst>
  <p:sldIdLst>
    <p:sldId id="256" r:id="rId5"/>
    <p:sldId id="257" r:id="rId6"/>
    <p:sldId id="258" r:id="rId7"/>
    <p:sldId id="347" r:id="rId8"/>
    <p:sldId id="345" r:id="rId9"/>
    <p:sldId id="354" r:id="rId10"/>
    <p:sldId id="359" r:id="rId11"/>
    <p:sldId id="361" r:id="rId12"/>
    <p:sldId id="360" r:id="rId13"/>
    <p:sldId id="356" r:id="rId14"/>
    <p:sldId id="362" r:id="rId15"/>
    <p:sldId id="363" r:id="rId16"/>
    <p:sldId id="365" r:id="rId17"/>
    <p:sldId id="357" r:id="rId18"/>
    <p:sldId id="364" r:id="rId19"/>
    <p:sldId id="366" r:id="rId20"/>
    <p:sldId id="367" r:id="rId21"/>
    <p:sldId id="369" r:id="rId22"/>
    <p:sldId id="370" r:id="rId23"/>
    <p:sldId id="371" r:id="rId24"/>
    <p:sldId id="372" r:id="rId25"/>
    <p:sldId id="382" r:id="rId26"/>
    <p:sldId id="383" r:id="rId27"/>
    <p:sldId id="373" r:id="rId28"/>
    <p:sldId id="384" r:id="rId29"/>
    <p:sldId id="374" r:id="rId30"/>
    <p:sldId id="375" r:id="rId31"/>
    <p:sldId id="385" r:id="rId32"/>
    <p:sldId id="386" r:id="rId33"/>
    <p:sldId id="387" r:id="rId34"/>
    <p:sldId id="388" r:id="rId35"/>
    <p:sldId id="376" r:id="rId36"/>
    <p:sldId id="389" r:id="rId37"/>
    <p:sldId id="390" r:id="rId38"/>
    <p:sldId id="391" r:id="rId39"/>
    <p:sldId id="377" r:id="rId40"/>
    <p:sldId id="392" r:id="rId41"/>
    <p:sldId id="393" r:id="rId42"/>
    <p:sldId id="394" r:id="rId43"/>
    <p:sldId id="396" r:id="rId44"/>
    <p:sldId id="395" r:id="rId45"/>
    <p:sldId id="378" r:id="rId46"/>
  </p:sldIdLst>
  <p:sldSz cx="9144000" cy="5143500" type="screen16x9"/>
  <p:notesSz cx="6858000" cy="9144000"/>
  <p:embeddedFontLst>
    <p:embeddedFont>
      <p:font typeface="Roboto" panose="02000000000000000000" pitchFamily="2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699632-0F31-4A43-9ADF-55AC14346AA3}">
  <a:tblStyle styleId="{1D699632-0F31-4A43-9ADF-55AC14346A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732039F-D77F-4AAE-BA16-752F6F15AA2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57" autoAdjust="0"/>
  </p:normalViewPr>
  <p:slideViewPr>
    <p:cSldViewPr snapToGrid="0">
      <p:cViewPr varScale="1">
        <p:scale>
          <a:sx n="125" d="100"/>
          <a:sy n="125" d="100"/>
        </p:scale>
        <p:origin x="1194" y="3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1.fntdata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 Lyons" userId="1547b57f-fd32-45b8-b2b0-0e45c0a5fb9e" providerId="ADAL" clId="{D7C88783-1332-43D5-B2F7-1AE7EDB604E5}"/>
    <pc:docChg chg="custSel delSld modSld">
      <pc:chgData name="Nick Lyons" userId="1547b57f-fd32-45b8-b2b0-0e45c0a5fb9e" providerId="ADAL" clId="{D7C88783-1332-43D5-B2F7-1AE7EDB604E5}" dt="2025-11-19T19:40:15.363" v="82" actId="20577"/>
      <pc:docMkLst>
        <pc:docMk/>
      </pc:docMkLst>
      <pc:sldChg chg="del">
        <pc:chgData name="Nick Lyons" userId="1547b57f-fd32-45b8-b2b0-0e45c0a5fb9e" providerId="ADAL" clId="{D7C88783-1332-43D5-B2F7-1AE7EDB604E5}" dt="2025-11-19T19:39:20.828" v="3" actId="2696"/>
        <pc:sldMkLst>
          <pc:docMk/>
          <pc:sldMk cId="3952725301" sldId="355"/>
        </pc:sldMkLst>
      </pc:sldChg>
      <pc:sldChg chg="delSp modSp mod">
        <pc:chgData name="Nick Lyons" userId="1547b57f-fd32-45b8-b2b0-0e45c0a5fb9e" providerId="ADAL" clId="{D7C88783-1332-43D5-B2F7-1AE7EDB604E5}" dt="2025-11-19T19:39:16.653" v="2" actId="1076"/>
        <pc:sldMkLst>
          <pc:docMk/>
          <pc:sldMk cId="2300646790" sldId="361"/>
        </pc:sldMkLst>
        <pc:spChg chg="mod">
          <ac:chgData name="Nick Lyons" userId="1547b57f-fd32-45b8-b2b0-0e45c0a5fb9e" providerId="ADAL" clId="{D7C88783-1332-43D5-B2F7-1AE7EDB604E5}" dt="2025-11-19T19:39:16.653" v="2" actId="1076"/>
          <ac:spMkLst>
            <pc:docMk/>
            <pc:sldMk cId="2300646790" sldId="361"/>
            <ac:spMk id="3" creationId="{326B77C6-AB2C-8CB8-AA9A-A9AB6ACB301A}"/>
          </ac:spMkLst>
        </pc:spChg>
        <pc:spChg chg="del mod">
          <ac:chgData name="Nick Lyons" userId="1547b57f-fd32-45b8-b2b0-0e45c0a5fb9e" providerId="ADAL" clId="{D7C88783-1332-43D5-B2F7-1AE7EDB604E5}" dt="2025-11-19T19:39:13.129" v="1" actId="478"/>
          <ac:spMkLst>
            <pc:docMk/>
            <pc:sldMk cId="2300646790" sldId="361"/>
            <ac:spMk id="4" creationId="{D943255D-9E23-1063-3E08-13D0F958CAE7}"/>
          </ac:spMkLst>
        </pc:spChg>
      </pc:sldChg>
      <pc:sldChg chg="modSp mod">
        <pc:chgData name="Nick Lyons" userId="1547b57f-fd32-45b8-b2b0-0e45c0a5fb9e" providerId="ADAL" clId="{D7C88783-1332-43D5-B2F7-1AE7EDB604E5}" dt="2025-11-19T19:40:15.363" v="82" actId="20577"/>
        <pc:sldMkLst>
          <pc:docMk/>
          <pc:sldMk cId="1490634119" sldId="362"/>
        </pc:sldMkLst>
        <pc:spChg chg="mod">
          <ac:chgData name="Nick Lyons" userId="1547b57f-fd32-45b8-b2b0-0e45c0a5fb9e" providerId="ADAL" clId="{D7C88783-1332-43D5-B2F7-1AE7EDB604E5}" dt="2025-11-19T19:40:15.363" v="82" actId="20577"/>
          <ac:spMkLst>
            <pc:docMk/>
            <pc:sldMk cId="1490634119" sldId="362"/>
            <ac:spMk id="3" creationId="{A386619B-F43A-A9AE-B323-D0CB8EFBBF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b53d19fc8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b53d19fc85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23F7CDAE-9F3B-F875-637F-B4E18D6F0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400DBAEB-7D5B-36A1-41A1-CB05D74903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CD24E390-054D-245C-D7E6-AFB3C176C4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5866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A55DF759-CDD6-0CB8-25F0-0CF1575E1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22871EEA-F2A9-4981-3249-4F07214884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C4CC5A6B-20EE-4E0F-FA8C-1069D4EDD7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3076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304016ED-4A1F-8269-7F83-9193DC99D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00037500-FA19-3B20-B83A-CDA6794ABA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BD317433-DC26-EBCC-46A3-CD9C6A7928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4508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DF18CCA7-A2EB-C8FC-8E09-BC235557C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1159546B-6247-6F8A-4931-DC8DEDBE6B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D9EBA83E-7269-F067-77AE-492F36C6D3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02374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7C962216-D97D-E64F-5BA3-93D4E3AB4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8EFDCBDC-A64D-5C5A-452B-39FDFC5765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CD6B3083-DD0B-56F8-A049-F35C06A9BD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8704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2824894C-33B0-C782-8655-DDBD42C76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439b0d592_0_51:notes">
            <a:extLst>
              <a:ext uri="{FF2B5EF4-FFF2-40B4-BE49-F238E27FC236}">
                <a16:creationId xmlns:a16="http://schemas.microsoft.com/office/drawing/2014/main" id="{447C73A8-6958-EFBB-CA6A-D82DFE96D3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439b0d592_0_51:notes">
            <a:extLst>
              <a:ext uri="{FF2B5EF4-FFF2-40B4-BE49-F238E27FC236}">
                <a16:creationId xmlns:a16="http://schemas.microsoft.com/office/drawing/2014/main" id="{B9E7ED9C-3E70-A78C-CBBA-768A60C473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7617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DA8338AE-4DB6-513A-3F17-F718E7A85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439b0d592_0_51:notes">
            <a:extLst>
              <a:ext uri="{FF2B5EF4-FFF2-40B4-BE49-F238E27FC236}">
                <a16:creationId xmlns:a16="http://schemas.microsoft.com/office/drawing/2014/main" id="{C099196C-9721-5F73-6F94-CA3191A742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439b0d592_0_51:notes">
            <a:extLst>
              <a:ext uri="{FF2B5EF4-FFF2-40B4-BE49-F238E27FC236}">
                <a16:creationId xmlns:a16="http://schemas.microsoft.com/office/drawing/2014/main" id="{9236E666-7830-6878-AA6D-81E55E5CBA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3464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FAB7F363-DB85-1BC1-CE70-AAD9C0BA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F6F2A912-3D5D-1623-D276-54DBCEE8E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A9770F67-15E2-344E-E5E8-C1A721BADB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77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6A5CFECB-7E0F-E65D-60B2-B51A8A9D5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583C7FB4-B304-5E2B-1A5C-76E59C65A6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A3D216CA-FF93-0CFB-E26A-9E95D12135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1614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77164001-CBE2-C1C4-B320-4588D7D07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8D5D0E99-6945-7CE2-11A1-88FDDF4A87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668E6CB3-2FFB-0BC0-2D8D-CDD81F1414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8172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439b0d59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439b0d59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C65794B9-DE35-274F-B546-8A25D8BF8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EB54BC07-306F-6502-9DBA-8A83289024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90FED13C-80A8-081A-CE26-50761BFDAE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58245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5B6F0573-CE3F-EDF2-5109-E2125E88F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EB953202-0938-A06B-00D0-188D505180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E8B6AB00-CC89-C7E3-F095-3B8C5DC86C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67462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CE2C62BF-C8C5-63DE-5353-E1BB8AD1D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27D6F19D-2A53-8C90-1145-CCD23DE541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C0B0B51C-5F80-445E-83D2-DBD11709E3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54598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7DA4EA15-59CA-07A2-B907-D375572C8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C9927D0E-7DE0-540B-D473-98424D639F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A66CDB1C-2C5A-AB96-B93E-F8F5847789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90604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B9140502-740C-9947-9EF3-0B9A2CB77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E0197705-CA87-92D0-CBF6-E37F43C8CA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035F10E1-5F3E-6D07-255F-09C8E6180E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50144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BA0D46BB-34A4-2F5A-B0E4-19B3012CC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15117BD7-B3CE-E65F-374F-C52113C1F5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5D992639-E8EA-AED9-68B6-5CA1DAAD34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22397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21AF217A-1FFD-E752-C8BC-F39339EAE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B18113F1-FD26-DC94-679C-635AAD4E86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37F88848-61BF-2739-BBF6-6C0E5755D5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65593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5E6CF9AB-B814-5918-3125-63D734DFF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E6169B94-FF34-9D06-976E-96A26F44D7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E6A9C78E-C512-7774-D84D-A2558AC041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49721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F2B62A67-3619-B6F7-3D66-733E26ACB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0D99BAF4-9DA5-3E39-2900-15734E1D59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CACB667A-C0C4-42FC-B0CB-AA0D123A8C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49709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4712532B-54B6-780C-4737-92F4F8FA6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54623CFE-5837-64A2-CE68-4E8014A01A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9F2A6818-CFEE-0B4C-F19B-C6D99D19A6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533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bce55c9cb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bce55c9cb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D3D19C98-512E-2D6A-F096-C8BD3FCB7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8BB20DF5-E9C5-C9BA-5A8C-E148274476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35F468C5-B0BE-A6AA-0C92-02A44937D0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01681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F2956E89-7BA1-6B7D-60D4-46E05EC9C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9EA586C0-2357-8E3E-2DD2-BD7E8B428A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0A818C19-72E8-BFAF-AC52-DD4DAABA8D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07517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67A2A964-F54E-B3FF-D085-1986E0931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141BEAF9-6876-0AA8-8154-C4025110FD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24C090D7-8217-2D4A-0B7B-9D52C0B4C4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25318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DEDC65B7-E15C-CB6F-DD88-506C3E66F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4555B6BB-A617-FCDA-81DB-B39B9ABD4B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0CE32B6A-EDA1-C9F9-4105-A7AB4228D6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20063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13FE6B1A-A80F-479D-3CBA-D9AC045DB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E0402AAD-3CA8-1D4A-22F9-52914173D7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A25EDB87-DE62-E70E-4100-1A4294E66B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73509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1BAB34F9-BDEB-17AB-E70B-F0C437AC0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39C34DE9-CEC8-A76D-1A48-17C826B518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2B51B61D-D785-E07F-E5A6-27CEF20540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2325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32443CF8-F99F-A22B-7B0F-70EDF38EF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78D6CDC3-0A10-2327-1AC7-2D2BA02CE3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71A99581-2333-741F-87FA-E5B7AE0419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31649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808517DC-046C-20CA-BC4A-13AACD9E4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634A9B1E-32C9-790C-F60A-6CABDD9FA3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51985ADD-722B-9503-AF11-70573AA75B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34133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D8E2CED7-CDD4-5733-77F5-8A05A3882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3DE39766-0A0E-084B-128E-905460E552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4EC23F02-8FA7-BDD8-F226-BDCD83AC54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603655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756AA0F0-F1FE-0E31-80D5-64027CEBF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30D0C1A0-B615-B183-1B3E-BF3C0B0BBA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8657E875-6CD8-4E58-51C4-8E3C63ED77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4614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D16E581F-6AF7-2AD6-28E4-06A475617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985812D4-F2A7-4A23-1DFE-CA8A90FB81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0274B716-1DF8-83BB-235E-9C72877FCC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2024 very light on healthcare use cases in examples – 2025 very heavy on healthcare use cases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4163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8B46EDC3-B7B0-556C-6388-41587B0EB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727FE343-8DBF-45CD-2417-079C6A0B8F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13C40C75-DE2E-884B-70FF-08DACE82BF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15183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1FFDF02C-BC59-4120-D279-05FAB3E04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C36F339F-E6AE-B0F3-B764-5493197F78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6B27F9CB-6F89-DBA7-4A45-0C00E6CC85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65172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9D580838-93CF-6CD4-3519-F6A15158D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2C97565E-7F72-9C50-C818-25F05259E1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9C9F40BB-478E-BA74-46AA-99EAB68DDF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6079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B47B0E81-DC1B-081B-FA7C-F7819FB14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677DC752-E19C-B56E-A7D3-4198BCC6FC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1903E278-C84A-C54F-A29C-AC4A6A6CDD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233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B02BE5A3-840A-782C-0082-BB0A2EC29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BA5E31F5-A868-990F-B20B-8F3867BD09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772D6CC3-4206-DF8A-D117-1472B78E82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3273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DFA88D27-AA85-BA61-6157-FEB7369EF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C06C26DF-CCE3-243E-2692-8992123183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1326E061-6BBA-2839-E280-7F183AF792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8432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8D6C115C-58D5-E2C0-AEA8-81B0AECCF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BBE5384B-8815-E97C-F616-1E4C30510D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349F14C4-2D7A-1545-EE23-BCDD57BDEE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Honorable mentions – PHI masking as a built in function in Studio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5863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53973A90-818C-80BA-8DD7-7A74EA1F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DA89B837-BF23-533E-6555-A734CCE7DF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5CFD386E-146F-ECBD-B746-85FAE1CE20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651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4B585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Roboto"/>
              <a:buNone/>
              <a:defRPr sz="4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oboto"/>
              <a:buNone/>
              <a:defRPr sz="2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2"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st Slide 1">
  <p:cSld name="BLANK_3">
    <p:bg>
      <p:bgPr>
        <a:solidFill>
          <a:srgbClr val="4B585A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/>
          <p:cNvPicPr preferRelativeResize="0"/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9975" y="1973675"/>
            <a:ext cx="2964051" cy="11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rst Slide">
  <p:cSld name="CUSTOM_2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919806" y="1910873"/>
            <a:ext cx="3304388" cy="1321755"/>
          </a:xfrm>
          <a:custGeom>
            <a:avLst/>
            <a:gdLst/>
            <a:ahLst/>
            <a:cxnLst/>
            <a:rect l="l" t="t" r="r" b="b"/>
            <a:pathLst>
              <a:path w="8811702" h="3524681" extrusionOk="0">
                <a:moveTo>
                  <a:pt x="0" y="0"/>
                </a:moveTo>
                <a:lnTo>
                  <a:pt x="8811702" y="0"/>
                </a:lnTo>
                <a:lnTo>
                  <a:pt x="8811702" y="3524680"/>
                </a:lnTo>
                <a:lnTo>
                  <a:pt x="0" y="35246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Google Shape;16;p3"/>
          <p:cNvSpPr/>
          <p:nvPr/>
        </p:nvSpPr>
        <p:spPr>
          <a:xfrm>
            <a:off x="-3014845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13716000" h="13716000" extrusionOk="0">
                <a:moveTo>
                  <a:pt x="0" y="0"/>
                </a:moveTo>
                <a:lnTo>
                  <a:pt x="13716000" y="0"/>
                </a:lnTo>
                <a:lnTo>
                  <a:pt x="13716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Google Shape;17;p3"/>
          <p:cNvSpPr txBox="1"/>
          <p:nvPr/>
        </p:nvSpPr>
        <p:spPr>
          <a:xfrm>
            <a:off x="2940248" y="3204053"/>
            <a:ext cx="32637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83A291"/>
                </a:solidFill>
                <a:latin typeface="Roboto"/>
                <a:ea typeface="Roboto"/>
                <a:cs typeface="Roboto"/>
                <a:sym typeface="Roboto"/>
              </a:rPr>
              <a:t>a healthcare automation community</a:t>
            </a:r>
            <a:endParaRPr sz="7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slide layout">
  <p:cSld name="CUSTOM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57200" y="1548375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ox layout, dark panel">
  <p:cSld name="CUSTOM_3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6000125" y="-4925"/>
            <a:ext cx="3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548375"/>
            <a:ext cx="2514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pic>
        <p:nvPicPr>
          <p:cNvPr id="36" name="Google Shape;36;p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3"/>
          </p:nvPr>
        </p:nvSpPr>
        <p:spPr>
          <a:xfrm>
            <a:off x="3314700" y="1548375"/>
            <a:ext cx="2514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4"/>
          </p:nvPr>
        </p:nvSpPr>
        <p:spPr>
          <a:xfrm>
            <a:off x="6172200" y="1548375"/>
            <a:ext cx="2514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len's slide layout">
  <p:cSld name="CUSTOM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457200" y="1548375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pic>
        <p:nvPicPr>
          <p:cNvPr id="44" name="Google Shape;44;p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7"/>
          <p:cNvSpPr txBox="1">
            <a:spLocks noGrp="1"/>
          </p:cNvSpPr>
          <p:nvPr>
            <p:ph type="subTitle" idx="2"/>
          </p:nvPr>
        </p:nvSpPr>
        <p:spPr>
          <a:xfrm>
            <a:off x="2282700" y="670550"/>
            <a:ext cx="64041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600"/>
              <a:buNone/>
              <a:defRPr sz="16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/>
          <p:nvPr/>
        </p:nvSpPr>
        <p:spPr>
          <a:xfrm>
            <a:off x="244526" y="196471"/>
            <a:ext cx="909000" cy="1227900"/>
          </a:xfrm>
          <a:prstGeom prst="rect">
            <a:avLst/>
          </a:prstGeom>
          <a:noFill/>
          <a:ln w="57150" cap="flat" cmpd="sng">
            <a:solidFill>
              <a:srgbClr val="4B58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3"/>
          </p:nvPr>
        </p:nvSpPr>
        <p:spPr>
          <a:xfrm>
            <a:off x="510950" y="670550"/>
            <a:ext cx="1659000" cy="667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ta Slide">
  <p:cSld name="TITLE_AND_BODY_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>
            <a:spLocks noGrp="1"/>
          </p:cNvSpPr>
          <p:nvPr>
            <p:ph type="pic" idx="2"/>
          </p:nvPr>
        </p:nvSpPr>
        <p:spPr>
          <a:xfrm>
            <a:off x="457200" y="1548384"/>
            <a:ext cx="36576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ubTitle" idx="1"/>
          </p:nvPr>
        </p:nvSpPr>
        <p:spPr>
          <a:xfrm>
            <a:off x="457200" y="746750"/>
            <a:ext cx="82296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pic>
        <p:nvPicPr>
          <p:cNvPr id="66" name="Google Shape;66;p9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9"/>
          <p:cNvSpPr txBox="1"/>
          <p:nvPr/>
        </p:nvSpPr>
        <p:spPr>
          <a:xfrm>
            <a:off x="5094300" y="2459600"/>
            <a:ext cx="323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3"/>
          </p:nvPr>
        </p:nvSpPr>
        <p:spPr>
          <a:xfrm>
            <a:off x="5092500" y="1978125"/>
            <a:ext cx="3531000" cy="15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/>
          <p:nvPr/>
        </p:nvSpPr>
        <p:spPr>
          <a:xfrm>
            <a:off x="1176725" y="2930575"/>
            <a:ext cx="121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B58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" name="Google Shape;70;p9"/>
          <p:cNvSpPr txBox="1"/>
          <p:nvPr/>
        </p:nvSpPr>
        <p:spPr>
          <a:xfrm>
            <a:off x="1089275" y="3217900"/>
            <a:ext cx="179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B58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" name="Google Shape;71;p9"/>
          <p:cNvSpPr txBox="1">
            <a:spLocks noGrp="1"/>
          </p:cNvSpPr>
          <p:nvPr>
            <p:ph type="title" idx="4"/>
          </p:nvPr>
        </p:nvSpPr>
        <p:spPr>
          <a:xfrm>
            <a:off x="5092500" y="1625160"/>
            <a:ext cx="35310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slide 1">
  <p:cSld name="TITLE_AND_BODY_1_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/>
          <p:nvPr/>
        </p:nvSpPr>
        <p:spPr>
          <a:xfrm>
            <a:off x="6850" y="25"/>
            <a:ext cx="40968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5" name="Google Shape;75;p10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0"/>
          <p:cNvSpPr txBox="1">
            <a:spLocks noGrp="1"/>
          </p:cNvSpPr>
          <p:nvPr>
            <p:ph type="title"/>
          </p:nvPr>
        </p:nvSpPr>
        <p:spPr>
          <a:xfrm>
            <a:off x="244950" y="1723625"/>
            <a:ext cx="3624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ubTitle" idx="1"/>
          </p:nvPr>
        </p:nvSpPr>
        <p:spPr>
          <a:xfrm>
            <a:off x="244950" y="2394175"/>
            <a:ext cx="36249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body" idx="2"/>
          </p:nvPr>
        </p:nvSpPr>
        <p:spPr>
          <a:xfrm>
            <a:off x="4343850" y="1719075"/>
            <a:ext cx="4571100" cy="15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slide 2">
  <p:cSld name="TITLE_AND_BODY_1_2_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5036050" y="25"/>
            <a:ext cx="40968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2" name="Google Shape;82;p11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5308950" y="1723625"/>
            <a:ext cx="355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ubTitle" idx="1"/>
          </p:nvPr>
        </p:nvSpPr>
        <p:spPr>
          <a:xfrm>
            <a:off x="5308950" y="2394175"/>
            <a:ext cx="35553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2"/>
          </p:nvPr>
        </p:nvSpPr>
        <p:spPr>
          <a:xfrm>
            <a:off x="227150" y="1723625"/>
            <a:ext cx="4570800" cy="15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 only">
  <p:cSld name="TITLE_ONLY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8" name="Google Shape;88;p1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2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ubTitle" idx="1"/>
          </p:nvPr>
        </p:nvSpPr>
        <p:spPr>
          <a:xfrm>
            <a:off x="457200" y="746750"/>
            <a:ext cx="82296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84025" y="485425"/>
            <a:ext cx="800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None/>
              <a:defRPr sz="2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●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○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■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●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○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■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●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○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■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slide" Target="slide20.xml"/><Relationship Id="rId7" Type="http://schemas.openxmlformats.org/officeDocument/2006/relationships/slide" Target="slide2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3.xml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26.xml"/><Relationship Id="rId7" Type="http://schemas.openxmlformats.org/officeDocument/2006/relationships/slide" Target="slide3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4" Type="http://schemas.openxmlformats.org/officeDocument/2006/relationships/slide" Target="slide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slide" Target="slide34.xml"/><Relationship Id="rId4" Type="http://schemas.openxmlformats.org/officeDocument/2006/relationships/slide" Target="slide3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slide" Target="slide36.xml"/><Relationship Id="rId7" Type="http://schemas.openxmlformats.org/officeDocument/2006/relationships/slide" Target="slide4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9.xml"/><Relationship Id="rId5" Type="http://schemas.openxmlformats.org/officeDocument/2006/relationships/slide" Target="slide38.xml"/><Relationship Id="rId4" Type="http://schemas.openxmlformats.org/officeDocument/2006/relationships/slide" Target="slide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slide" Target="slide6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0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0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0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slide" Target="slide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slide" Target="slide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slide" Target="slide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ipath.com/events/forwar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uipath.com/blog/product-and-updates/fusion-2025-agentic-ai-biggest-product-announcements" TargetMode="External"/><Relationship Id="rId5" Type="http://schemas.openxmlformats.org/officeDocument/2006/relationships/hyperlink" Target="https://www.uipath.com/events/fusion/best-bits/event-pack" TargetMode="External"/><Relationship Id="rId4" Type="http://schemas.openxmlformats.org/officeDocument/2006/relationships/hyperlink" Target="https://www.uipath.com/events/fusion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ipath.com/events/fusion/agend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7.xml"/><Relationship Id="rId5" Type="http://schemas.openxmlformats.org/officeDocument/2006/relationships/slide" Target="slide19.xml"/><Relationship Id="rId4" Type="http://schemas.openxmlformats.org/officeDocument/2006/relationships/slide" Target="slide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ipath.com/platform/agentic-automation/agentic-orchestration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uipath.com/product/autopilot" TargetMode="External"/><Relationship Id="rId5" Type="http://schemas.openxmlformats.org/officeDocument/2006/relationships/hyperlink" Target="https://docs.uipath.com/agents/automation-cloud/latest/user-guide-screenplay/overview" TargetMode="External"/><Relationship Id="rId4" Type="http://schemas.openxmlformats.org/officeDocument/2006/relationships/hyperlink" Target="https://www.uipath.com/product/test-clou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83BCF615-A4B0-C906-547F-26A4E2FB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D45F81EF-C639-6A53-C311-1F44DB38D9D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911F54CA-AB4B-8B36-6EE1-6DA02CAB7A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Session Highlights </a:t>
            </a:r>
            <a:r>
              <a:rPr lang="en" sz="1800" i="1" dirty="0"/>
              <a:t>(Day 1)</a:t>
            </a:r>
            <a:endParaRPr lang="en-US" sz="1800" b="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95E8A16C-A2EB-BB69-6791-A4DA7E52A1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746750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Making Agentic AI Work for You – Tying Solutions to Strategic Business Problems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3" action="ppaction://hlinksldjump"/>
              </a:rPr>
              <a:t>SCREENSHOTS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  <a:endParaRPr lang="en-US" sz="1400" i="1" dirty="0">
              <a:solidFill>
                <a:schemeClr val="dk1"/>
              </a:solidFill>
            </a:endParaRP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Presented by Cognizant &amp; UiPath, with the main output being “top agentic use cases for healthcare payers” 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Pending claims Assistant, Prior Auth Assistant, Appeals &amp; Grievances Assistant, Payment Integrity Audit Assistant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One thing I liked is that they proposed a typical “business rule” approach for segmenting AR for automation and added a “data agent” to assist in the analysis. You can language-prompt the agent to look for populations that will qualify for automation X/Y/Z.</a:t>
            </a: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Agentic Applications for Healthcare Providers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4" action="ppaction://hlinksldjump"/>
              </a:rPr>
              <a:t>SCREENSHOTS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  <a:endParaRPr lang="en-US" sz="1400" b="1" i="1" dirty="0">
              <a:solidFill>
                <a:schemeClr val="dk1"/>
              </a:solidFill>
            </a:endParaRP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Presented by Hackensack Meridian Health SVP, with the main output being a show case of their current agents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  <a:hlinkClick r:id="rId5" action="ppaction://hlinksldjump"/>
              </a:rPr>
              <a:t>Post Discharge Appointment Scheduling Agent, Post Discharge Care Transition Agent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>
                <a:solidFill>
                  <a:schemeClr val="dk1"/>
                </a:solidFill>
                <a:hlinkClick r:id="rId6" action="ppaction://hlinksldjump"/>
              </a:rPr>
              <a:t>Appeals Agent</a:t>
            </a:r>
            <a:endParaRPr lang="en-US" dirty="0">
              <a:solidFill>
                <a:schemeClr val="dk1"/>
              </a:solidFill>
            </a:endParaRP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One thing that I think many will experience soon, is the look back of prior automations developed and what can be supported or replaced with agents. 200+ automations, but only 3 agents</a:t>
            </a:r>
          </a:p>
          <a:p>
            <a:pPr marL="285750" indent="-285750"/>
            <a:endParaRPr lang="en-US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dk1"/>
                </a:solidFill>
              </a:rPr>
              <a:t>Agentic AI in Healthcare Finance: Netsmart’s Journey with TQA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7" action="ppaction://hlinksldjump"/>
              </a:rPr>
              <a:t>SCREENSHOTS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Presented by Netsmart &amp; TQA, with the main output of showcasing their success on Bad Debt with Agent orchestration (1 agent, 3 RPA, and 2 action centers)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One thing I liked was the presentation started with “How many of you are less busy since implementing agents, and even RPA for that matter”. NO ONE RAISED A HAND. They also provided </a:t>
            </a:r>
            <a:r>
              <a:rPr lang="en-US" dirty="0">
                <a:solidFill>
                  <a:schemeClr val="dk1"/>
                </a:solidFill>
                <a:hlinkClick r:id="rId8" action="ppaction://hlinksldjump"/>
              </a:rPr>
              <a:t>2025/2028</a:t>
            </a:r>
            <a:r>
              <a:rPr lang="en-US" dirty="0">
                <a:solidFill>
                  <a:schemeClr val="dk1"/>
                </a:solidFill>
              </a:rPr>
              <a:t> views that I liked.</a:t>
            </a:r>
          </a:p>
          <a:p>
            <a:pPr marL="171450" indent="-171450"/>
            <a:endParaRPr lang="en-US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170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2B633992-43DA-B94D-0DFE-752282F5D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C9D0C6C5-2C8F-AB88-68EA-CFE9A8912B5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996C3BFF-8755-258D-2AF9-30868FE7E7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Session Highlights </a:t>
            </a:r>
            <a:r>
              <a:rPr lang="en" sz="1800" i="1" dirty="0"/>
              <a:t>(Day 2)</a:t>
            </a:r>
            <a:endParaRPr lang="en-US" sz="1050" b="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A386619B-F43A-A9AE-B323-D0CB8EFBBF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801300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Women in Automation – Leading with Impact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3" action="ppaction://hlinksldjump"/>
              </a:rPr>
              <a:t>SCREENSHOTS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  <a:endParaRPr lang="en-US" sz="1400" b="1" i="1" dirty="0">
              <a:solidFill>
                <a:schemeClr val="dk1"/>
              </a:solidFill>
            </a:endParaRP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Presented by UiPath, FIF Collective CEO, JPMorgan Director, and Geisinger's own Phebe!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Phebe did a fantastic job! A few snippets: 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“We are at an incredible inflection point, we have a blank canvas with your name on it – claim it. As women, we are not just going to be apart of the AI transformation, we are going to lead it.” 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“In innovation we say that you need to build the plane while you're flying it. Don’t chase perfection, make progress”</a:t>
            </a: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Healthcare Provider Summit </a:t>
            </a:r>
            <a:r>
              <a:rPr lang="en-US" i="1" dirty="0">
                <a:solidFill>
                  <a:schemeClr val="dk1"/>
                </a:solidFill>
              </a:rPr>
              <a:t>(recorded on “Best Bits”) </a:t>
            </a:r>
            <a:r>
              <a:rPr lang="en-US" sz="1050" i="1" dirty="0">
                <a:solidFill>
                  <a:schemeClr val="dk1"/>
                </a:solidFill>
              </a:rPr>
              <a:t>(</a:t>
            </a:r>
            <a:r>
              <a:rPr lang="en-US" sz="1050" i="1" dirty="0">
                <a:solidFill>
                  <a:schemeClr val="dk1"/>
                </a:solidFill>
                <a:hlinkClick r:id="rId4" action="ppaction://hlinksldjump"/>
              </a:rPr>
              <a:t>SCREENSHOTS</a:t>
            </a:r>
            <a:r>
              <a:rPr lang="en-US" sz="1050" i="1" dirty="0">
                <a:solidFill>
                  <a:schemeClr val="dk1"/>
                </a:solidFill>
              </a:rPr>
              <a:t>)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Multiple presenters: UiPath (Chris Jordan), NYU Langone Health, Endeavor Health (Chicago), </a:t>
            </a:r>
            <a:r>
              <a:rPr lang="en-US" dirty="0" err="1">
                <a:solidFill>
                  <a:schemeClr val="dk1"/>
                </a:solidFill>
              </a:rPr>
              <a:t>Montfiore</a:t>
            </a:r>
            <a:r>
              <a:rPr lang="en-US" dirty="0">
                <a:solidFill>
                  <a:schemeClr val="dk1"/>
                </a:solidFill>
              </a:rPr>
              <a:t> (NY), Hackensack (NJ), </a:t>
            </a:r>
            <a:r>
              <a:rPr lang="en-US" dirty="0" err="1">
                <a:solidFill>
                  <a:schemeClr val="dk1"/>
                </a:solidFill>
              </a:rPr>
              <a:t>Promptcare</a:t>
            </a:r>
            <a:r>
              <a:rPr lang="en-US" dirty="0">
                <a:solidFill>
                  <a:schemeClr val="dk1"/>
                </a:solidFill>
              </a:rPr>
              <a:t>, VSP Vision Care,  OSF Healthcare (Illinois)</a:t>
            </a:r>
          </a:p>
          <a:p>
            <a:pPr marL="0" indent="0">
              <a:buNone/>
            </a:pPr>
            <a:r>
              <a:rPr lang="en-US" dirty="0">
                <a:solidFill>
                  <a:schemeClr val="dk1"/>
                </a:solidFill>
              </a:rPr>
              <a:t>Main takeaways/segments….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UiPath kicked off the summit recapping the agentic journey – again reinforcing that its governance and operational trust that wins, and failing projects lack those two items.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In 2 years you will have an agent of some kind – and in general end-to-end automations across applications will be fully unlocked with agents 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Showcase of </a:t>
            </a:r>
            <a:r>
              <a:rPr lang="en-US" dirty="0">
                <a:solidFill>
                  <a:schemeClr val="dk1"/>
                </a:solidFill>
                <a:hlinkClick r:id="rId5" action="ppaction://hlinksldjump"/>
              </a:rPr>
              <a:t>denials management asset</a:t>
            </a:r>
            <a:r>
              <a:rPr lang="en-US" dirty="0">
                <a:solidFill>
                  <a:schemeClr val="dk1"/>
                </a:solidFill>
              </a:rPr>
              <a:t>. Review </a:t>
            </a:r>
            <a:r>
              <a:rPr lang="en-US">
                <a:solidFill>
                  <a:schemeClr val="dk1"/>
                </a:solidFill>
              </a:rPr>
              <a:t>screenshots and discuss (</a:t>
            </a:r>
            <a:r>
              <a:rPr lang="en-US" dirty="0">
                <a:solidFill>
                  <a:schemeClr val="dk1"/>
                </a:solidFill>
                <a:hlinkClick r:id="rId6" action="ppaction://hlinksldjump"/>
              </a:rPr>
              <a:t>3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>
                <a:solidFill>
                  <a:schemeClr val="dk1"/>
                </a:solidFill>
                <a:hlinkClick r:id="rId7" action="ppaction://hlinksldjump"/>
              </a:rPr>
              <a:t>4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>
                <a:solidFill>
                  <a:schemeClr val="dk1"/>
                </a:solidFill>
                <a:hlinkClick r:id="rId8" action="ppaction://hlinksldjump"/>
              </a:rPr>
              <a:t>5</a:t>
            </a:r>
            <a:r>
              <a:rPr lang="en-US" dirty="0">
                <a:solidFill>
                  <a:schemeClr val="dk1"/>
                </a:solidFill>
              </a:rPr>
              <a:t>)</a:t>
            </a:r>
          </a:p>
          <a:p>
            <a:pPr marL="628650" lvl="1" indent="-171450"/>
            <a:endParaRPr lang="en-US" dirty="0">
              <a:solidFill>
                <a:schemeClr val="dk1"/>
              </a:solidFill>
            </a:endParaRPr>
          </a:p>
          <a:p>
            <a:pPr marL="171450" indent="-171450"/>
            <a:endParaRPr lang="en-US" dirty="0">
              <a:solidFill>
                <a:schemeClr val="dk1"/>
              </a:solidFill>
            </a:endParaRPr>
          </a:p>
          <a:p>
            <a:pPr marL="171450" indent="-171450"/>
            <a:endParaRPr lang="en-US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634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F091B147-7135-4050-CF51-65E54C278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77E1AEED-3D22-6B66-FE92-9654FF7DA49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EE1978FD-550D-9AF1-0B57-1108A58ECC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Session Highlights</a:t>
            </a:r>
            <a:r>
              <a:rPr lang="en" i="1" dirty="0"/>
              <a:t> </a:t>
            </a:r>
            <a:r>
              <a:rPr lang="en" sz="1800" i="1" dirty="0"/>
              <a:t>(Day 2 – continued)</a:t>
            </a:r>
            <a:endParaRPr lang="en-US" sz="1050" b="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0CDE8121-004A-2756-7B9B-52740F4FE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801300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dk1"/>
                </a:solidFill>
              </a:rPr>
              <a:t>NYU Langone Health – Manhattan</a:t>
            </a:r>
            <a:r>
              <a:rPr lang="en-US" b="1" i="1" dirty="0">
                <a:solidFill>
                  <a:schemeClr val="dk1"/>
                </a:solidFill>
              </a:rPr>
              <a:t>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3" action="ppaction://hlinksldjump"/>
              </a:rPr>
              <a:t>SCREENSHOT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  <a:endParaRPr lang="en-US" dirty="0">
              <a:solidFill>
                <a:schemeClr val="dk1"/>
              </a:solidFill>
            </a:endParaRP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Demographics: $10b+ revenue, 53k employees | 125 bots, 150k hours saved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1 Agent live (</a:t>
            </a:r>
            <a:r>
              <a:rPr lang="en-US" dirty="0">
                <a:solidFill>
                  <a:schemeClr val="dk1"/>
                </a:solidFill>
                <a:hlinkClick r:id="rId4" action="ppaction://hlinksldjump"/>
              </a:rPr>
              <a:t>Admission Medicine reconciliation</a:t>
            </a:r>
            <a:r>
              <a:rPr lang="en-US" dirty="0">
                <a:solidFill>
                  <a:schemeClr val="dk1"/>
                </a:solidFill>
              </a:rPr>
              <a:t>), 2 in development  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Main points covered related to “automations are live, now we are going to enhance with AI”. They aim to do this by starting in DU/IXP. Closing statement of “our bots aren’t going anywhere, and even more important, our humans aren’t going anywhere either” </a:t>
            </a: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dk1"/>
                </a:solidFill>
              </a:rPr>
              <a:t>Endeavor Health – Chicago</a:t>
            </a:r>
            <a:r>
              <a:rPr lang="en-US" sz="1050" b="1" i="1" dirty="0">
                <a:solidFill>
                  <a:schemeClr val="dk1"/>
                </a:solidFill>
              </a:rPr>
              <a:t> (</a:t>
            </a:r>
            <a:r>
              <a:rPr lang="en-US" sz="1050" b="1" i="1" dirty="0">
                <a:solidFill>
                  <a:schemeClr val="dk1"/>
                </a:solidFill>
                <a:hlinkClick r:id="rId5" action="ppaction://hlinksldjump"/>
              </a:rPr>
              <a:t>SCREENSHOT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Demographics: $5B+ revenue, 27k employees | 190 bots in pipeline across 6 domains, 1k hours saved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No agents live? But use case shared was </a:t>
            </a:r>
            <a:r>
              <a:rPr lang="en-US" dirty="0">
                <a:solidFill>
                  <a:schemeClr val="dk1"/>
                </a:solidFill>
                <a:hlinkClick r:id="rId6" action="ppaction://hlinksldjump"/>
              </a:rPr>
              <a:t>Medications Prior Auth Results Documentation</a:t>
            </a:r>
            <a:endParaRPr lang="en-US" dirty="0">
              <a:solidFill>
                <a:schemeClr val="dk1"/>
              </a:solidFill>
            </a:endParaRP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Mains points: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They built automations for security team first to get buy in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Instead of the Automation team determining value, the operational owner does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“They best way to predict the future is to create it”</a:t>
            </a:r>
          </a:p>
          <a:p>
            <a:pPr marL="628650" lvl="1" indent="-171450"/>
            <a:endParaRPr lang="en-US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dk1"/>
                </a:solidFill>
              </a:rPr>
              <a:t>Provider Panel (</a:t>
            </a:r>
            <a:r>
              <a:rPr lang="en-US" b="1" dirty="0" err="1">
                <a:solidFill>
                  <a:schemeClr val="dk1"/>
                </a:solidFill>
              </a:rPr>
              <a:t>Montfiore</a:t>
            </a:r>
            <a:r>
              <a:rPr lang="en-US" b="1" dirty="0">
                <a:solidFill>
                  <a:schemeClr val="dk1"/>
                </a:solidFill>
              </a:rPr>
              <a:t>/</a:t>
            </a:r>
            <a:r>
              <a:rPr lang="en-US" b="1" dirty="0" err="1">
                <a:solidFill>
                  <a:schemeClr val="dk1"/>
                </a:solidFill>
              </a:rPr>
              <a:t>Promptcare</a:t>
            </a:r>
            <a:r>
              <a:rPr lang="en-US" b="1" dirty="0">
                <a:solidFill>
                  <a:schemeClr val="dk1"/>
                </a:solidFill>
              </a:rPr>
              <a:t>/Hackensack)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The presentation felt a little “salesy” but the points extracted were: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Hackensack – “Go wide, not deep” for use cases in the organization. Get everyone bought in then go big</a:t>
            </a:r>
          </a:p>
          <a:p>
            <a:pPr marL="628650" lvl="1" indent="-171450"/>
            <a:r>
              <a:rPr lang="en-US" dirty="0" err="1">
                <a:solidFill>
                  <a:schemeClr val="dk1"/>
                </a:solidFill>
              </a:rPr>
              <a:t>Montfiore</a:t>
            </a:r>
            <a:r>
              <a:rPr lang="en-US" dirty="0">
                <a:solidFill>
                  <a:schemeClr val="dk1"/>
                </a:solidFill>
              </a:rPr>
              <a:t> – “Create a roadmap that makes sense for your program”. Highlighted road mapping importance</a:t>
            </a:r>
          </a:p>
          <a:p>
            <a:pPr marL="628650" lvl="1" indent="-171450"/>
            <a:r>
              <a:rPr lang="en-US" dirty="0" err="1">
                <a:solidFill>
                  <a:schemeClr val="dk1"/>
                </a:solidFill>
              </a:rPr>
              <a:t>Promptcare</a:t>
            </a:r>
            <a:r>
              <a:rPr lang="en-US" dirty="0">
                <a:solidFill>
                  <a:schemeClr val="dk1"/>
                </a:solidFill>
              </a:rPr>
              <a:t> – “Determine your value driver before presenting data”. How to get solve “hours” conversations</a:t>
            </a:r>
          </a:p>
          <a:p>
            <a:pPr marL="0" indent="0">
              <a:buNone/>
            </a:pPr>
            <a:endParaRPr lang="en-US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719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E8744668-158D-8CDF-C4C2-AFEC5CCE4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24188BEE-BD2D-D4AA-B68B-64572A8696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9049E440-920F-1B9B-713E-C8594DF548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Session Highlights</a:t>
            </a:r>
            <a:r>
              <a:rPr lang="en" i="1" dirty="0"/>
              <a:t> </a:t>
            </a:r>
            <a:r>
              <a:rPr lang="en" sz="1800" i="1" dirty="0"/>
              <a:t>(Day 2 – continued)</a:t>
            </a:r>
            <a:endParaRPr lang="en-US" sz="1050" b="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EC9F199E-7CD3-3B74-849E-096A41FE54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801300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dk1"/>
                </a:solidFill>
              </a:rPr>
              <a:t>VSP Vision Care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3" action="ppaction://hlinksldjump"/>
              </a:rPr>
              <a:t>SCREENSHOT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  <a:endParaRPr lang="en-US" b="1" i="1" dirty="0">
              <a:solidFill>
                <a:schemeClr val="dk1"/>
              </a:solidFill>
            </a:endParaRP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This lady was brilliant! Her presentation was… if you don’t do one these 4 items you will fail: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Small bots (RPA)</a:t>
            </a:r>
          </a:p>
          <a:p>
            <a:pPr marL="1085850" lvl="2" indent="-171450"/>
            <a:r>
              <a:rPr lang="en-US" dirty="0">
                <a:solidFill>
                  <a:schemeClr val="dk1"/>
                </a:solidFill>
              </a:rPr>
              <a:t>Use agents to orchestrate the small bots (modular automations)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Curated data sets (RAG models)</a:t>
            </a:r>
          </a:p>
          <a:p>
            <a:pPr marL="1085850" lvl="2" indent="-171450"/>
            <a:r>
              <a:rPr lang="en-US" dirty="0">
                <a:solidFill>
                  <a:schemeClr val="dk1"/>
                </a:solidFill>
              </a:rPr>
              <a:t>If the data doesn’t support it, move on and deprioritize for now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Data Controls (governance)</a:t>
            </a:r>
          </a:p>
          <a:p>
            <a:pPr marL="1085850" lvl="2" indent="-171450"/>
            <a:r>
              <a:rPr lang="en-US" dirty="0">
                <a:solidFill>
                  <a:schemeClr val="dk1"/>
                </a:solidFill>
              </a:rPr>
              <a:t>Each use case requires a review process and “committee” approval</a:t>
            </a:r>
          </a:p>
          <a:p>
            <a:pPr marL="628650" lvl="1" indent="-171450"/>
            <a:r>
              <a:rPr lang="en-US" dirty="0">
                <a:solidFill>
                  <a:schemeClr val="dk1"/>
                </a:solidFill>
              </a:rPr>
              <a:t>Accurate Estimations (build times/go live planning)</a:t>
            </a:r>
          </a:p>
          <a:p>
            <a:pPr marL="1085850" lvl="2" indent="-171450"/>
            <a:r>
              <a:rPr lang="en-US" dirty="0">
                <a:solidFill>
                  <a:schemeClr val="dk1"/>
                </a:solidFill>
              </a:rPr>
              <a:t>Over plan and deliver quick – if you do the opposite, you have lost all trust 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Also shared their </a:t>
            </a:r>
            <a:r>
              <a:rPr lang="en-US" dirty="0">
                <a:solidFill>
                  <a:schemeClr val="dk1"/>
                </a:solidFill>
                <a:hlinkClick r:id="rId4" action="ppaction://hlinksldjump"/>
              </a:rPr>
              <a:t>Agentic Use Case Structure</a:t>
            </a:r>
            <a:r>
              <a:rPr lang="en-US" dirty="0">
                <a:solidFill>
                  <a:schemeClr val="dk1"/>
                </a:solidFill>
              </a:rPr>
              <a:t> as well as </a:t>
            </a:r>
            <a:r>
              <a:rPr lang="en-US" dirty="0">
                <a:solidFill>
                  <a:schemeClr val="dk1"/>
                </a:solidFill>
                <a:hlinkClick r:id="rId5" action="ppaction://hlinksldjump"/>
              </a:rPr>
              <a:t>Review/Governance Structure</a:t>
            </a:r>
            <a:r>
              <a:rPr lang="en-US" dirty="0">
                <a:solidFill>
                  <a:schemeClr val="dk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dk1"/>
                </a:solidFill>
              </a:rPr>
              <a:t>OSF Healthcare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6" action="ppaction://hlinksldjump"/>
              </a:rPr>
              <a:t>SCREENSHOT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  <a:endParaRPr lang="en-US" b="1" i="1" dirty="0">
              <a:solidFill>
                <a:schemeClr val="dk1"/>
              </a:solidFill>
            </a:endParaRP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Demographics: $4b+ revenue, 25k employees | 120 automations, 18k hours saved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  <a:hlinkClick r:id="rId7" action="ppaction://hlinksldjump"/>
              </a:rPr>
              <a:t>2 agents </a:t>
            </a:r>
            <a:r>
              <a:rPr lang="en-US" dirty="0">
                <a:solidFill>
                  <a:schemeClr val="dk1"/>
                </a:solidFill>
              </a:rPr>
              <a:t>discussed around medical necessity appeals (first agent determines applicable records, second agent to create the letter)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  <a:hlinkClick r:id="rId8" action="ppaction://hlinksldjump"/>
              </a:rPr>
              <a:t>Main points</a:t>
            </a:r>
            <a:r>
              <a:rPr lang="en-US" dirty="0">
                <a:solidFill>
                  <a:schemeClr val="dk1"/>
                </a:solidFill>
              </a:rPr>
              <a:t> around “Garbage in – Garbage out” still exists with agents, context engineering is critical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Don’t start your agentic journey with new use cases, supercharge existing ones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Focus on “Single purpose agents” – keep the context specific and narrow. Do the one thing well, not everything poorly</a:t>
            </a: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299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467AF9D5-C25D-5DC1-10EE-3DE2C5F68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2B93C2EA-412B-DFBF-31FB-3926D2F18C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17FE49C4-8BF1-505D-E2A5-A33A401568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What does it all mean?</a:t>
            </a:r>
            <a:endParaRPr lang="en-US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D1BC6A69-9626-1E2E-D9C3-8F0CF7F73F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081979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Agents/LLMs are here, but RPA isn’t going anywhere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Orchestration is the real value driver (make sure you're equipped to orchestrate – modular/agents)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Prompt based development is exciting, but its not quite here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You can have the best tool in the world, but without governance you won't succeed 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Simulation testing will be a major unlock for code review and pre-production validation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With Agents becoming more accessible, how do I apply them to my current inventory of automations. When do I consider enhancement over net new use case development?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You are not behind, you are right where you need to be </a:t>
            </a:r>
            <a:r>
              <a:rPr lang="en-US" sz="1100" i="1" dirty="0">
                <a:solidFill>
                  <a:schemeClr val="dk1"/>
                </a:solidFill>
              </a:rPr>
              <a:t>(of the 7 orgs in the summit, 400+ automations, &lt; 6 agents live)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7EB8D3D8-3391-7D15-1966-C23E866A2337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</p:spPr>
        <p:txBody>
          <a:bodyPr/>
          <a:lstStyle/>
          <a:p>
            <a:r>
              <a:rPr lang="en-US" dirty="0"/>
              <a:t>Themes/Thoughts/</a:t>
            </a: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438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3AB92774-28E3-D0A6-8F57-B95F262A6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>
            <a:extLst>
              <a:ext uri="{FF2B5EF4-FFF2-40B4-BE49-F238E27FC236}">
                <a16:creationId xmlns:a16="http://schemas.microsoft.com/office/drawing/2014/main" id="{6FAC939C-66F0-4923-DEE6-F8B3604E5DE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/>
              <a:t>Questions / Discussion</a:t>
            </a:r>
            <a:endParaRPr dirty="0"/>
          </a:p>
        </p:txBody>
      </p:sp>
      <p:sp>
        <p:nvSpPr>
          <p:cNvPr id="109" name="Google Shape;109;p16">
            <a:extLst>
              <a:ext uri="{FF2B5EF4-FFF2-40B4-BE49-F238E27FC236}">
                <a16:creationId xmlns:a16="http://schemas.microsoft.com/office/drawing/2014/main" id="{5D03F3F9-E3C0-6A36-CB54-C634BD032BE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8366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3C8BFB81-D922-D99F-6BFF-73C3CF635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>
            <a:extLst>
              <a:ext uri="{FF2B5EF4-FFF2-40B4-BE49-F238E27FC236}">
                <a16:creationId xmlns:a16="http://schemas.microsoft.com/office/drawing/2014/main" id="{6FFF4207-16A6-6530-F369-9192D8108B4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/>
              <a:t>Photos below</a:t>
            </a:r>
            <a:endParaRPr dirty="0"/>
          </a:p>
        </p:txBody>
      </p:sp>
      <p:sp>
        <p:nvSpPr>
          <p:cNvPr id="109" name="Google Shape;109;p16">
            <a:extLst>
              <a:ext uri="{FF2B5EF4-FFF2-40B4-BE49-F238E27FC236}">
                <a16:creationId xmlns:a16="http://schemas.microsoft.com/office/drawing/2014/main" id="{AA4C7226-CA88-2F17-2A45-2BFF1FC717B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4730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06E8DB52-CBB4-DFFE-A845-5CD08C1CE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F196B705-6450-782F-1F75-12699AC69B7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72871BA6-F419-0022-77EF-831BEDC3C6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Keynote – Photos</a:t>
            </a:r>
            <a:endParaRPr lang="en-US" sz="1050" b="0" i="1" dirty="0"/>
          </a:p>
        </p:txBody>
      </p:sp>
      <p:pic>
        <p:nvPicPr>
          <p:cNvPr id="7" name="Picture 6" descr="A close-up of a chart&#10;&#10;AI-generated content may be incorrect.">
            <a:extLst>
              <a:ext uri="{FF2B5EF4-FFF2-40B4-BE49-F238E27FC236}">
                <a16:creationId xmlns:a16="http://schemas.microsoft.com/office/drawing/2014/main" id="{9684EC22-32AB-CA80-C3AA-FF3DEF1266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42" y="801300"/>
            <a:ext cx="4187917" cy="2085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person standing on a stage&#10;&#10;AI-generated content may be incorrect.">
            <a:extLst>
              <a:ext uri="{FF2B5EF4-FFF2-40B4-BE49-F238E27FC236}">
                <a16:creationId xmlns:a16="http://schemas.microsoft.com/office/drawing/2014/main" id="{EBBDC191-FD09-DFE5-8F90-6175905BDE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43" y="2886310"/>
            <a:ext cx="4187917" cy="1521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screen shot of a sign&#10;&#10;AI-generated content may be incorrect.">
            <a:extLst>
              <a:ext uri="{FF2B5EF4-FFF2-40B4-BE49-F238E27FC236}">
                <a16:creationId xmlns:a16="http://schemas.microsoft.com/office/drawing/2014/main" id="{8EED68BF-F3EF-0DA6-72EA-C0A9E65D93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0760" y="801300"/>
            <a:ext cx="3823200" cy="2079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9ACAE13-499F-A5B3-159F-30783D7BAB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0758" y="2892250"/>
            <a:ext cx="4284543" cy="1917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E21886A-5BC1-A517-404F-5DCC2EE234C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826" y="1840835"/>
            <a:ext cx="2311331" cy="1118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380E68-3D55-0907-6F7E-53140AABFC94}"/>
              </a:ext>
            </a:extLst>
          </p:cNvPr>
          <p:cNvSpPr txBox="1"/>
          <p:nvPr/>
        </p:nvSpPr>
        <p:spPr>
          <a:xfrm>
            <a:off x="251791" y="4706128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8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53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017A3291-007C-0E4C-B1DA-2341F0455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A47E198-2832-7E2C-608D-B07EB89903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33624"/>
            <a:ext cx="3184930" cy="1987588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EAB6A1C-DF4C-F39F-4C78-2891A3C69C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2773" y="1299230"/>
            <a:ext cx="4791227" cy="2249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E2A8EFB4-CC1F-2226-5822-96FE8F45374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3DB19240-BF68-FC26-0CC6-87A38528B6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Keynote – Photos 2</a:t>
            </a:r>
            <a:endParaRPr lang="en-US" sz="1050" b="0" i="1" dirty="0"/>
          </a:p>
        </p:txBody>
      </p:sp>
      <p:pic>
        <p:nvPicPr>
          <p:cNvPr id="3" name="Picture 2" descr="A diagram of a company&#10;&#10;AI-generated content may be incorrect.">
            <a:extLst>
              <a:ext uri="{FF2B5EF4-FFF2-40B4-BE49-F238E27FC236}">
                <a16:creationId xmlns:a16="http://schemas.microsoft.com/office/drawing/2014/main" id="{7557F05B-72BB-1641-A5A8-91ECDD55D2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" y="801300"/>
            <a:ext cx="5273192" cy="1476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screenshot of a diagram&#10;&#10;AI-generated content may be incorrect.">
            <a:extLst>
              <a:ext uri="{FF2B5EF4-FFF2-40B4-BE49-F238E27FC236}">
                <a16:creationId xmlns:a16="http://schemas.microsoft.com/office/drawing/2014/main" id="{08568375-D4CD-2CE0-974E-89AB269671C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" y="1562457"/>
            <a:ext cx="2610134" cy="1722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54E0E56-09BA-0DBF-D8BC-B4A6560518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0944" y="3548488"/>
            <a:ext cx="3181514" cy="679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B614558-EA44-4413-295F-1D76C9791340}"/>
              </a:ext>
            </a:extLst>
          </p:cNvPr>
          <p:cNvSpPr txBox="1"/>
          <p:nvPr/>
        </p:nvSpPr>
        <p:spPr>
          <a:xfrm>
            <a:off x="6748386" y="466574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8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51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1B5C3F31-B042-6F73-9529-0782F5263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B7F42968-8AC7-8D3D-6B50-3866B4F6CB0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DBCE8DB2-B40B-BC65-EF07-A7CDFFFF7A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Keynote – Photos 3</a:t>
            </a:r>
            <a:endParaRPr lang="en-US" sz="1050" b="0" i="1" dirty="0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E88DBCE-7CBB-96D6-4644-CE971E789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99" y="801300"/>
            <a:ext cx="5416828" cy="3086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21D774D-54CB-1DBC-F140-65FEA4E90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7322" y="1177436"/>
            <a:ext cx="3162463" cy="1289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57E953-13C9-A8C1-D5DE-84FE82B43DB7}"/>
              </a:ext>
            </a:extLst>
          </p:cNvPr>
          <p:cNvSpPr txBox="1"/>
          <p:nvPr/>
        </p:nvSpPr>
        <p:spPr>
          <a:xfrm>
            <a:off x="198782" y="4663217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801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/>
              <a:t>UiPath Fusion Event Notes &amp; General Themes</a:t>
            </a:r>
            <a:endParaRPr dirty="0"/>
          </a:p>
        </p:txBody>
      </p:sp>
      <p:sp>
        <p:nvSpPr>
          <p:cNvPr id="108" name="Google Shape;108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4591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2000" i="1" dirty="0"/>
              <a:t>Fusion 9/29/2025 - 10/02/2025</a:t>
            </a:r>
            <a:endParaRPr lang="en-US" i="1" dirty="0"/>
          </a:p>
        </p:txBody>
      </p:sp>
      <p:sp>
        <p:nvSpPr>
          <p:cNvPr id="109" name="Google Shape;109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2" name="Google Shape;108;p16">
            <a:extLst>
              <a:ext uri="{FF2B5EF4-FFF2-40B4-BE49-F238E27FC236}">
                <a16:creationId xmlns:a16="http://schemas.microsoft.com/office/drawing/2014/main" id="{5710BE30-FC17-D80E-E264-17B7B0C59A67}"/>
              </a:ext>
            </a:extLst>
          </p:cNvPr>
          <p:cNvSpPr txBox="1">
            <a:spLocks/>
          </p:cNvSpPr>
          <p:nvPr/>
        </p:nvSpPr>
        <p:spPr>
          <a:xfrm>
            <a:off x="311700" y="3852063"/>
            <a:ext cx="8520600" cy="803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endParaRPr lang="en-US" sz="1400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4CB76AF4-793B-6073-F307-F5549A3E0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7C2E463-6622-2DCC-7EEB-80A70ED096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850" y="2758688"/>
            <a:ext cx="4017711" cy="2613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4F997EC9-1924-10BD-3668-ED7184AD1A0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84959D5C-9EC6-D725-5C71-7AEB8D15C0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Making Agentic AI Work for You - Photos</a:t>
            </a:r>
            <a:endParaRPr lang="en-US" sz="1050" b="0" i="1" dirty="0"/>
          </a:p>
        </p:txBody>
      </p:sp>
      <p:pic>
        <p:nvPicPr>
          <p:cNvPr id="3" name="Picture 2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186AEDAC-23A7-E96E-43BD-F4357FF3F6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96" y="801300"/>
            <a:ext cx="3531345" cy="2395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2F32E784-A502-5613-9782-564270E9A5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7590" y="801300"/>
            <a:ext cx="4326410" cy="3357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FE0793-D79C-FB36-8168-EE246451738A}"/>
              </a:ext>
            </a:extLst>
          </p:cNvPr>
          <p:cNvSpPr txBox="1"/>
          <p:nvPr/>
        </p:nvSpPr>
        <p:spPr>
          <a:xfrm>
            <a:off x="192876" y="4674921"/>
            <a:ext cx="136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791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A8E0D04B-74F4-56F5-F6D7-E252AEFD1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463DADF3-E338-1DD3-84B2-4BC62B46DF9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BFCED219-95D3-B016-DE2E-B154328799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Agentic Applications for Healthcare Providers 1</a:t>
            </a:r>
            <a:endParaRPr lang="en-US" sz="1050" b="0" i="1" dirty="0"/>
          </a:p>
        </p:txBody>
      </p:sp>
      <p:pic>
        <p:nvPicPr>
          <p:cNvPr id="3" name="Picture 2" descr="A person standing next to a large piece of paper&#10;&#10;AI-generated content may be incorrect.">
            <a:extLst>
              <a:ext uri="{FF2B5EF4-FFF2-40B4-BE49-F238E27FC236}">
                <a16:creationId xmlns:a16="http://schemas.microsoft.com/office/drawing/2014/main" id="{A6D743BA-D2FB-9492-88DC-E293CC05CB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32027" y="495976"/>
            <a:ext cx="3253903" cy="4414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C03062CF-E7F5-E6A0-25A5-9C59518D64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187884" y="696275"/>
            <a:ext cx="3311626" cy="40719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5471B3-5582-9350-2A64-D76996DE13A7}"/>
              </a:ext>
            </a:extLst>
          </p:cNvPr>
          <p:cNvSpPr txBox="1"/>
          <p:nvPr/>
        </p:nvSpPr>
        <p:spPr>
          <a:xfrm>
            <a:off x="960783" y="4663217"/>
            <a:ext cx="136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911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D86474D3-90BD-0879-1EE7-0E37145E3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next to a white board&#10;&#10;AI-generated content may be incorrect.">
            <a:extLst>
              <a:ext uri="{FF2B5EF4-FFF2-40B4-BE49-F238E27FC236}">
                <a16:creationId xmlns:a16="http://schemas.microsoft.com/office/drawing/2014/main" id="{24433411-8D45-F467-788F-3818A6C4A0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953686" y="618390"/>
            <a:ext cx="3311666" cy="44593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A person standing next to a plant&#10;&#10;AI-generated content may be incorrect.">
            <a:extLst>
              <a:ext uri="{FF2B5EF4-FFF2-40B4-BE49-F238E27FC236}">
                <a16:creationId xmlns:a16="http://schemas.microsoft.com/office/drawing/2014/main" id="{99437131-965F-4938-0A18-EB313AE343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81965" y="703644"/>
            <a:ext cx="3306875" cy="41780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8FFF6C1B-8DE6-7FA5-073E-61F2484314F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69852745-5CC6-9233-AB15-C8CFBD8CDB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Agentic Applications for Healthcare Providers 2</a:t>
            </a:r>
            <a:endParaRPr lang="en-US" sz="1050" b="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2B2095-926F-4099-F158-CE8235B23597}"/>
              </a:ext>
            </a:extLst>
          </p:cNvPr>
          <p:cNvSpPr txBox="1"/>
          <p:nvPr/>
        </p:nvSpPr>
        <p:spPr>
          <a:xfrm>
            <a:off x="960783" y="4663217"/>
            <a:ext cx="136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77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79E49E57-D563-D726-1427-812276228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5F0BD194-0482-2D05-617F-63DA9564D2D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2ED7A26D-4F9C-0611-2B67-77C302A310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Agentic Applications for Healthcare Providers 3</a:t>
            </a:r>
            <a:endParaRPr lang="en-US" sz="1050" b="0" i="1" dirty="0"/>
          </a:p>
        </p:txBody>
      </p:sp>
      <p:pic>
        <p:nvPicPr>
          <p:cNvPr id="7" name="Picture 6" descr="A person looking at a screen&#10;&#10;AI-generated content may be incorrect.">
            <a:extLst>
              <a:ext uri="{FF2B5EF4-FFF2-40B4-BE49-F238E27FC236}">
                <a16:creationId xmlns:a16="http://schemas.microsoft.com/office/drawing/2014/main" id="{DB25CFC2-C0C1-F1ED-4BEC-EB58B0EB98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349909" y="179648"/>
            <a:ext cx="3964797" cy="5395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D6E096-65D7-30E4-DF03-C251209BD422}"/>
              </a:ext>
            </a:extLst>
          </p:cNvPr>
          <p:cNvSpPr txBox="1"/>
          <p:nvPr/>
        </p:nvSpPr>
        <p:spPr>
          <a:xfrm>
            <a:off x="192157" y="4648417"/>
            <a:ext cx="136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161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7D5D235E-4075-9F38-B59E-04D6D3354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B524C1EE-57DB-586D-ACFC-730C445E6F1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E21485F4-D906-CBA4-3F2D-7F9470AA92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Agentic AI in Healthcare Finance – Photos 1</a:t>
            </a:r>
            <a:endParaRPr lang="en-US" sz="1050" b="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FBDF3A-07DC-6F5E-2EDB-9F102E76F3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39987" y="491546"/>
            <a:ext cx="3395892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574785-A7C3-03F8-8648-DFE815CA02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508219" y="760748"/>
            <a:ext cx="4138029" cy="4219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FD2F1E-D3DD-7702-286C-686729D0CBC6}"/>
              </a:ext>
            </a:extLst>
          </p:cNvPr>
          <p:cNvSpPr txBox="1"/>
          <p:nvPr/>
        </p:nvSpPr>
        <p:spPr>
          <a:xfrm>
            <a:off x="549964" y="4737652"/>
            <a:ext cx="1417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776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29EE3BFB-C349-3086-413A-73AF0BB77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3B8BBEBA-7925-F825-BB2E-E4F5435481E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55314C62-9634-1C7D-F866-169B486511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Agentic AI in Healthcare Finance – Photos 2</a:t>
            </a:r>
            <a:endParaRPr lang="en-US" sz="1050" b="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DAA01D-88FD-2E15-72D3-2FD262898750}"/>
              </a:ext>
            </a:extLst>
          </p:cNvPr>
          <p:cNvSpPr txBox="1"/>
          <p:nvPr/>
        </p:nvSpPr>
        <p:spPr>
          <a:xfrm>
            <a:off x="549964" y="4737652"/>
            <a:ext cx="1417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4" name="Picture 3" descr="A group of people standing in front of a screen&#10;&#10;AI-generated content may be incorrect.">
            <a:extLst>
              <a:ext uri="{FF2B5EF4-FFF2-40B4-BE49-F238E27FC236}">
                <a16:creationId xmlns:a16="http://schemas.microsoft.com/office/drawing/2014/main" id="{8E16349F-4733-AD27-2152-1205975159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895344" y="107649"/>
            <a:ext cx="2591607" cy="4350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78938C88-F71B-3B80-CE0D-19CD53F8BB4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485183" y="-73188"/>
            <a:ext cx="2605077" cy="4712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84989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A34D0A34-8F9B-03F2-B1F9-22493CF1F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4B72D30F-25E1-2A1E-96EA-27BF8F8CC48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1E1A5EAF-415A-D218-D024-1C49AD3C6A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Photos – Phebe!</a:t>
            </a:r>
            <a:endParaRPr lang="en-US" sz="1050" b="0" i="1" dirty="0"/>
          </a:p>
        </p:txBody>
      </p:sp>
      <p:pic>
        <p:nvPicPr>
          <p:cNvPr id="3" name="Picture 2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21BC456C-461D-2F21-5966-180198FD94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0294" y="1258958"/>
            <a:ext cx="6608359" cy="29751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A4D2AA-C783-A884-4603-3A47814F9C1C}"/>
              </a:ext>
            </a:extLst>
          </p:cNvPr>
          <p:cNvSpPr txBox="1"/>
          <p:nvPr/>
        </p:nvSpPr>
        <p:spPr>
          <a:xfrm>
            <a:off x="622852" y="4446104"/>
            <a:ext cx="1543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581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EFBAF459-6BBA-4DB3-29CD-827DD75D2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5F4EBF29-AB43-F859-9D84-20B5DBF4AB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180885" y="2051491"/>
            <a:ext cx="2438794" cy="3707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472F33BC-B309-BD63-4480-117288C8AF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933432" y="-62286"/>
            <a:ext cx="2363806" cy="3640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084A2ACD-1619-532A-3991-AD380458283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751943" y="-34579"/>
            <a:ext cx="2160337" cy="3544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1C04FA49-DA3B-3CAB-42A7-9E50A43070F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CED89FDC-732A-6AF5-235D-2300A36D21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Photos 1 – Kick off</a:t>
            </a:r>
            <a:endParaRPr lang="en-US" sz="1050" b="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75E27E-A06D-72FE-68B6-4367890D053B}"/>
              </a:ext>
            </a:extLst>
          </p:cNvPr>
          <p:cNvSpPr txBox="1"/>
          <p:nvPr/>
        </p:nvSpPr>
        <p:spPr>
          <a:xfrm>
            <a:off x="238539" y="4260574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475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16080A9F-4E91-61BB-36E8-5AEE9C765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1453AE11-C7E4-F4D9-D4CB-FC91068319F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CDC85D89-5E2E-1B83-1C2F-489E17E980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Photos 2 – Denials Package</a:t>
            </a:r>
            <a:endParaRPr lang="en-US" sz="1050" b="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5DAA08-D8C1-8C3B-0C5C-40519E7D015B}"/>
              </a:ext>
            </a:extLst>
          </p:cNvPr>
          <p:cNvSpPr txBox="1"/>
          <p:nvPr/>
        </p:nvSpPr>
        <p:spPr>
          <a:xfrm>
            <a:off x="7759148" y="4355440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4" name="Picture 3" descr="A screen with a qr code&#10;&#10;AI-generated content may be incorrect.">
            <a:extLst>
              <a:ext uri="{FF2B5EF4-FFF2-40B4-BE49-F238E27FC236}">
                <a16:creationId xmlns:a16="http://schemas.microsoft.com/office/drawing/2014/main" id="{D497DA2B-F839-3B39-9422-FBE2FBA137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90938" y="642733"/>
            <a:ext cx="2498035" cy="30281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6ECCBAC6-93EA-20D1-83DC-7A4F8A09A19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948103" y="2353065"/>
            <a:ext cx="1914937" cy="3565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FC5DE212-013D-64AE-BA6D-5E1FF566C3A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830668" y="-132710"/>
            <a:ext cx="3204505" cy="5422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66591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A0064B83-6EAC-B132-9677-250AE9D92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0B6CF32E-A60D-8896-AC4C-001A9F74EC4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587870F7-7985-18B1-5324-60619B3EDE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Photos 3 – Denials Package</a:t>
            </a:r>
            <a:endParaRPr lang="en-US" sz="1050" b="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2944A0-831B-E5A2-8786-39ACC8C973D3}"/>
              </a:ext>
            </a:extLst>
          </p:cNvPr>
          <p:cNvSpPr txBox="1"/>
          <p:nvPr/>
        </p:nvSpPr>
        <p:spPr>
          <a:xfrm>
            <a:off x="7759148" y="4355440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3" name="Picture 2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71BBDD8E-36FD-A83B-AF56-52350902DDA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991996" y="-17958"/>
            <a:ext cx="2839798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 computer screen with text on it&#10;&#10;AI-generated content may be incorrect.">
            <a:extLst>
              <a:ext uri="{FF2B5EF4-FFF2-40B4-BE49-F238E27FC236}">
                <a16:creationId xmlns:a16="http://schemas.microsoft.com/office/drawing/2014/main" id="{47061A8C-28F4-5740-228F-5E934D8C60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135606" y="472942"/>
            <a:ext cx="3554141" cy="4210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6990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244950" y="1723625"/>
            <a:ext cx="3624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2"/>
          </p:nvPr>
        </p:nvSpPr>
        <p:spPr>
          <a:xfrm>
            <a:off x="4343850" y="1719075"/>
            <a:ext cx="4571100" cy="15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AutoNum type="arabicPeriod"/>
            </a:pPr>
            <a:r>
              <a:rPr lang="en" dirty="0"/>
              <a:t>What was Fusion? </a:t>
            </a:r>
          </a:p>
          <a:p>
            <a:pPr>
              <a:buAutoNum type="arabicPeriod"/>
            </a:pPr>
            <a:r>
              <a:rPr lang="en" dirty="0"/>
              <a:t>Sessions Overview</a:t>
            </a:r>
          </a:p>
          <a:p>
            <a:pPr>
              <a:lnSpc>
                <a:spcPct val="114999"/>
              </a:lnSpc>
              <a:buAutoNum type="arabicPeriod"/>
            </a:pPr>
            <a:r>
              <a:rPr lang="en" dirty="0"/>
              <a:t>Keynote announcements</a:t>
            </a:r>
          </a:p>
          <a:p>
            <a:pPr>
              <a:buAutoNum type="arabicPeriod"/>
            </a:pPr>
            <a:r>
              <a:rPr lang="en" dirty="0"/>
              <a:t>Thoughts on announcements</a:t>
            </a:r>
            <a:endParaRPr lang="en-US" dirty="0"/>
          </a:p>
          <a:p>
            <a:pPr>
              <a:buAutoNum type="arabicPeriod"/>
            </a:pPr>
            <a:r>
              <a:rPr lang="en" dirty="0"/>
              <a:t>Session Highlights</a:t>
            </a:r>
          </a:p>
          <a:p>
            <a:pPr>
              <a:lnSpc>
                <a:spcPct val="114999"/>
              </a:lnSpc>
              <a:buAutoNum type="arabicPeriod"/>
            </a:pPr>
            <a:r>
              <a:rPr lang="en" dirty="0"/>
              <a:t>What does it all mean?</a:t>
            </a:r>
          </a:p>
          <a:p>
            <a:pPr>
              <a:lnSpc>
                <a:spcPct val="114999"/>
              </a:lnSpc>
              <a:buAutoNum type="arabicPeriod"/>
            </a:pPr>
            <a:r>
              <a:rPr lang="en" dirty="0"/>
              <a:t>Questions/Discussion</a:t>
            </a:r>
          </a:p>
          <a:p>
            <a:pPr algn="l" rtl="0">
              <a:lnSpc>
                <a:spcPct val="114999"/>
              </a:lnSpc>
              <a:spcAft>
                <a:spcPts val="0"/>
              </a:spcAft>
              <a:buSzPts val="1200"/>
              <a:buAutoNum type="arabicPeriod"/>
            </a:pPr>
            <a:endParaRPr lang="en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buNone/>
            </a:pPr>
            <a:endParaRPr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FD7E24-29BA-7721-B86A-24CEB9A42B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16FE0029-721D-3511-F84E-A3FB60725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39AAB9D8-D399-EA2C-0E5D-12CEFE18B10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78D4B925-07A3-B8B1-5E78-71B76AFB72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Photos 4– Denials Package</a:t>
            </a:r>
            <a:endParaRPr lang="en-US" sz="1050" b="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64BAAD-8265-FE6F-9A0D-6F5774927209}"/>
              </a:ext>
            </a:extLst>
          </p:cNvPr>
          <p:cNvSpPr txBox="1"/>
          <p:nvPr/>
        </p:nvSpPr>
        <p:spPr>
          <a:xfrm>
            <a:off x="7759148" y="4355440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5" name="Picture 4" descr="A computer screen with a hand on it&#10;&#10;AI-generated content may be incorrect.">
            <a:extLst>
              <a:ext uri="{FF2B5EF4-FFF2-40B4-BE49-F238E27FC236}">
                <a16:creationId xmlns:a16="http://schemas.microsoft.com/office/drawing/2014/main" id="{BD3F1B39-6198-D05E-979F-647C31EC64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1760" y="995823"/>
            <a:ext cx="3797793" cy="3408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computer screen with text on it&#10;&#10;AI-generated content may be incorrect.">
            <a:extLst>
              <a:ext uri="{FF2B5EF4-FFF2-40B4-BE49-F238E27FC236}">
                <a16:creationId xmlns:a16="http://schemas.microsoft.com/office/drawing/2014/main" id="{3B405727-B56E-4995-241C-F53A63BE4B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866846" y="706790"/>
            <a:ext cx="3811774" cy="3972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00553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30B64B41-5587-104F-46B4-BA0FA67C2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A7C4C916-8CA4-2445-BADA-BB9DA9D279F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0468A00E-4F13-F810-EA06-E44751F725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Photos 5 – Denials Package</a:t>
            </a:r>
            <a:endParaRPr lang="en-US" sz="1050" b="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B33EBD-8527-BA07-8231-F692577E2DD0}"/>
              </a:ext>
            </a:extLst>
          </p:cNvPr>
          <p:cNvSpPr txBox="1"/>
          <p:nvPr/>
        </p:nvSpPr>
        <p:spPr>
          <a:xfrm>
            <a:off x="457200" y="4552240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4" name="Picture 3" descr="A person standing at a podium giving a presentation&#10;&#10;AI-generated content may be incorrect.">
            <a:extLst>
              <a:ext uri="{FF2B5EF4-FFF2-40B4-BE49-F238E27FC236}">
                <a16:creationId xmlns:a16="http://schemas.microsoft.com/office/drawing/2014/main" id="{0AD897E4-B90E-C3E4-D1B6-13B970131C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958197" y="-97263"/>
            <a:ext cx="3147384" cy="4944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group of people looking at a screen&#10;&#10;AI-generated content may be incorrect.">
            <a:extLst>
              <a:ext uri="{FF2B5EF4-FFF2-40B4-BE49-F238E27FC236}">
                <a16:creationId xmlns:a16="http://schemas.microsoft.com/office/drawing/2014/main" id="{7E644036-0EDB-3BC7-3A38-0262A7ECEB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267572" y="909632"/>
            <a:ext cx="2874060" cy="4633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6445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FC23862F-A747-6E72-D9F2-5D86A69B0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EC90526A-7F74-4E21-928B-D955BFA2D02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DC3FFC59-99FB-0C0A-66FF-D78EA14088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- NYU – Photos 1 </a:t>
            </a:r>
            <a:endParaRPr lang="en-US" sz="1050" b="0" i="1" dirty="0"/>
          </a:p>
        </p:txBody>
      </p:sp>
      <p:pic>
        <p:nvPicPr>
          <p:cNvPr id="3" name="Picture 2" descr="A large screen with numbers on it&#10;&#10;AI-generated content may be incorrect.">
            <a:extLst>
              <a:ext uri="{FF2B5EF4-FFF2-40B4-BE49-F238E27FC236}">
                <a16:creationId xmlns:a16="http://schemas.microsoft.com/office/drawing/2014/main" id="{4E86E7F8-E2E0-3827-04D1-88CC14DA78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79677" y="208127"/>
            <a:ext cx="2428366" cy="3646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group of people in front of a screen&#10;&#10;AI-generated content may be incorrect.">
            <a:extLst>
              <a:ext uri="{FF2B5EF4-FFF2-40B4-BE49-F238E27FC236}">
                <a16:creationId xmlns:a16="http://schemas.microsoft.com/office/drawing/2014/main" id="{A55BF640-8854-41B1-F145-F0652AAF75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963755" y="172263"/>
            <a:ext cx="2428366" cy="3686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5F6B1813-A84D-91F1-6BD9-D5477E5EFA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241144" y="2064632"/>
            <a:ext cx="2423891" cy="3763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8A118A-EDBF-05CD-7502-A3DBAD6B0DA7}"/>
              </a:ext>
            </a:extLst>
          </p:cNvPr>
          <p:cNvSpPr txBox="1"/>
          <p:nvPr/>
        </p:nvSpPr>
        <p:spPr>
          <a:xfrm>
            <a:off x="157825" y="4607123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 action="ppaction://hlinksldjump"/>
              </a:rPr>
              <a:t>Back to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498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BA96004C-16DB-026D-AB54-915B4905B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6E0FF547-5DB4-50AB-74CE-84238FB6F2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707042" y="33810"/>
            <a:ext cx="2149123" cy="3419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906BFE2C-2332-EA2D-BCB3-2DCB26BC91C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9A71F954-AA85-8D98-BD22-65665E6ABC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- NYU – Photos 2 </a:t>
            </a:r>
            <a:endParaRPr lang="en-US" sz="1050" b="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F7F518-5860-8C13-7A23-9623DA2256B5}"/>
              </a:ext>
            </a:extLst>
          </p:cNvPr>
          <p:cNvSpPr txBox="1"/>
          <p:nvPr/>
        </p:nvSpPr>
        <p:spPr>
          <a:xfrm>
            <a:off x="6950765" y="4706128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Back to Slide</a:t>
            </a:r>
            <a:endParaRPr lang="en-US" dirty="0"/>
          </a:p>
        </p:txBody>
      </p:sp>
      <p:pic>
        <p:nvPicPr>
          <p:cNvPr id="9" name="Picture 8" descr="A group of people looking at a screen&#10;&#10;AI-generated content may be incorrect.">
            <a:extLst>
              <a:ext uri="{FF2B5EF4-FFF2-40B4-BE49-F238E27FC236}">
                <a16:creationId xmlns:a16="http://schemas.microsoft.com/office/drawing/2014/main" id="{67B4946C-F925-6163-158C-FECE9FD595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30415" y="2204771"/>
            <a:ext cx="2302375" cy="3449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group of people looking at a screen&#10;&#10;AI-generated content may be incorrect.">
            <a:extLst>
              <a:ext uri="{FF2B5EF4-FFF2-40B4-BE49-F238E27FC236}">
                <a16:creationId xmlns:a16="http://schemas.microsoft.com/office/drawing/2014/main" id="{D0DD0DE2-4E5F-A20A-45FA-02242AAC59A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589053" y="148993"/>
            <a:ext cx="3429277" cy="5138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435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907AA0C1-3067-F038-603F-A23A77E62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3281BDD8-F38E-E108-51C5-21B636F0F74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3044D4C9-234A-24DD-E6F6-18879B257A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- Endeavor – Photos 1 </a:t>
            </a:r>
            <a:endParaRPr lang="en-US" sz="1050" b="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5B1695-4E99-8FEA-2303-22747ED9C50C}"/>
              </a:ext>
            </a:extLst>
          </p:cNvPr>
          <p:cNvSpPr txBox="1"/>
          <p:nvPr/>
        </p:nvSpPr>
        <p:spPr>
          <a:xfrm>
            <a:off x="6950765" y="4706128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10" name="Picture 9" descr="A group of people in front of a large screen&#10;&#10;AI-generated content may be incorrect.">
            <a:extLst>
              <a:ext uri="{FF2B5EF4-FFF2-40B4-BE49-F238E27FC236}">
                <a16:creationId xmlns:a16="http://schemas.microsoft.com/office/drawing/2014/main" id="{0CC20B7B-6B85-169E-068D-646D66ECE9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071730" y="204559"/>
            <a:ext cx="2403838" cy="3683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FF1A9632-4E41-90B6-037B-ACD0C67F9EF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12662" y="316437"/>
            <a:ext cx="2390695" cy="3360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D4C81C54-0037-2D48-530C-4594D77843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069732" y="2370768"/>
            <a:ext cx="2095498" cy="3276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556068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2CED1A93-BBAA-3103-DEA3-1E3A2BD81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oup of people standing in front of a screen&#10;&#10;AI-generated content may be incorrect.">
            <a:extLst>
              <a:ext uri="{FF2B5EF4-FFF2-40B4-BE49-F238E27FC236}">
                <a16:creationId xmlns:a16="http://schemas.microsoft.com/office/drawing/2014/main" id="{355991A5-13F3-8F09-B1DB-F793ABDD75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33399" y="77401"/>
            <a:ext cx="2362203" cy="3429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374342C3-F9CF-4249-2F9E-C377642C0F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4E4BE1C3-608C-9A76-27E5-38171621BC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- Endeavor – Photos 2 </a:t>
            </a:r>
            <a:endParaRPr lang="en-US" sz="1050" b="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A92389-AC7B-5505-9433-3AC523B80E6A}"/>
              </a:ext>
            </a:extLst>
          </p:cNvPr>
          <p:cNvSpPr txBox="1"/>
          <p:nvPr/>
        </p:nvSpPr>
        <p:spPr>
          <a:xfrm>
            <a:off x="6950765" y="4706128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Back to Slide</a:t>
            </a:r>
            <a:endParaRPr lang="en-US" dirty="0"/>
          </a:p>
        </p:txBody>
      </p:sp>
      <p:pic>
        <p:nvPicPr>
          <p:cNvPr id="12" name="Picture 11" descr="A group of people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9B698351-598A-E841-6072-3569236D8B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20743" y="2378781"/>
            <a:ext cx="2387516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BACB732B-DCF8-3A63-92F0-361AC7A2297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560401" y="507809"/>
            <a:ext cx="3253295" cy="4448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532136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CF3FB266-AD2C-26DB-BC45-45479BD9E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AF846A7B-0062-51E5-4220-4182A861B5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09965EAF-168C-BE59-E36E-B47DD9F43A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VSP – Photos 1</a:t>
            </a:r>
            <a:endParaRPr lang="en-US" sz="1050" b="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94919D-844D-7983-9D99-018730643C4D}"/>
              </a:ext>
            </a:extLst>
          </p:cNvPr>
          <p:cNvSpPr txBox="1"/>
          <p:nvPr/>
        </p:nvSpPr>
        <p:spPr>
          <a:xfrm>
            <a:off x="122842" y="4706128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4" name="Picture 3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F4B2688B-0E9B-64E4-82AA-98F02EDB2A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659380" y="-50725"/>
            <a:ext cx="3825240" cy="5831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609160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31D16B5F-2E0F-0CCB-3F23-85FB35DFF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5DA0323A-9E1D-3C03-FB7B-98DE7C94520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D8EBB99B-CDF2-855C-4450-E9EB8DA2A6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VSP – Photos 2</a:t>
            </a:r>
            <a:endParaRPr lang="en-US" sz="1050" b="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C90810-B9FC-9D65-076D-9E35A3BC135C}"/>
              </a:ext>
            </a:extLst>
          </p:cNvPr>
          <p:cNvSpPr txBox="1"/>
          <p:nvPr/>
        </p:nvSpPr>
        <p:spPr>
          <a:xfrm>
            <a:off x="122842" y="4706128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6" name="Picture 5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F4682828-D90A-B0B2-82EC-1C807C4A50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071371" y="552505"/>
            <a:ext cx="2772970" cy="4228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A group of people in front of a screen&#10;&#10;AI-generated content may be incorrect.">
            <a:extLst>
              <a:ext uri="{FF2B5EF4-FFF2-40B4-BE49-F238E27FC236}">
                <a16:creationId xmlns:a16="http://schemas.microsoft.com/office/drawing/2014/main" id="{0B22577E-96A4-F8AB-6246-B219C7BBAC4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256885" y="651159"/>
            <a:ext cx="3209849" cy="4030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352948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7918024B-89CB-2AAE-0864-115AF4E2A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EC29EBA7-EF5C-DE0D-D2ED-6A25BB9D26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66157" y="166161"/>
            <a:ext cx="2508788" cy="3565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C1D1F39A-93A5-250A-ACA8-B0B553CF70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552C412F-B42A-68B6-EC15-C99963A83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VSP – Photos 3</a:t>
            </a:r>
            <a:endParaRPr lang="en-US" sz="1050" b="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820A38-2840-0C1C-182D-0CC2F847306C}"/>
              </a:ext>
            </a:extLst>
          </p:cNvPr>
          <p:cNvSpPr txBox="1"/>
          <p:nvPr/>
        </p:nvSpPr>
        <p:spPr>
          <a:xfrm>
            <a:off x="122842" y="4706128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Back to Slide</a:t>
            </a:r>
            <a:endParaRPr lang="en-US" dirty="0"/>
          </a:p>
        </p:txBody>
      </p:sp>
      <p:pic>
        <p:nvPicPr>
          <p:cNvPr id="4" name="Picture 3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C9DB5893-6BA2-7FB0-DC03-D0452040B6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270333" y="2351718"/>
            <a:ext cx="2994657" cy="24155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A person talking on a cell phone&#10;&#10;AI-generated content may be incorrect.">
            <a:extLst>
              <a:ext uri="{FF2B5EF4-FFF2-40B4-BE49-F238E27FC236}">
                <a16:creationId xmlns:a16="http://schemas.microsoft.com/office/drawing/2014/main" id="{0F8C6BAB-C146-D729-F852-DDC3D00E329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59"/>
          <a:stretch>
            <a:fillRect/>
          </a:stretch>
        </p:blipFill>
        <p:spPr>
          <a:xfrm rot="5400000">
            <a:off x="5476267" y="231780"/>
            <a:ext cx="2994658" cy="4133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96583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43589A3D-788E-540C-3F87-D58C73FCE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C386BFCD-899B-B838-01D3-0E1FB7B0F01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06C57889-E161-44E8-CB7B-13C3B732EA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OSF – Photos 1</a:t>
            </a:r>
            <a:endParaRPr lang="en-US" sz="1050" b="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FC89F8-E7F9-5795-9D49-AA108D7B20FA}"/>
              </a:ext>
            </a:extLst>
          </p:cNvPr>
          <p:cNvSpPr txBox="1"/>
          <p:nvPr/>
        </p:nvSpPr>
        <p:spPr>
          <a:xfrm>
            <a:off x="122842" y="4706128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7" name="Picture 6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801703EE-8F60-B3C2-CE66-17A4A78DAF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067611" y="457315"/>
            <a:ext cx="2541489" cy="3943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DF9991-E87C-1D9D-8F91-C520169912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599018" y="316121"/>
            <a:ext cx="2400300" cy="4225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60136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768CA26A-E449-5E29-EA0A-DD9748619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2A0819C1-E1A6-7538-2A83-6664FF1F1BE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D9FB7EEA-DC0E-1D5E-46FD-693D58A47F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What was Fusion?</a:t>
            </a:r>
            <a:endParaRPr lang="en-US" sz="1050" b="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B07291FF-60F8-2715-94D1-48A7F6E25B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081979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z="1400" b="1" dirty="0">
                <a:solidFill>
                  <a:schemeClr val="dk1"/>
                </a:solidFill>
              </a:rPr>
              <a:t>2024 – </a:t>
            </a:r>
            <a:r>
              <a:rPr lang="en" sz="1400" b="1" dirty="0">
                <a:solidFill>
                  <a:schemeClr val="dk1"/>
                </a:solidFill>
                <a:hlinkClick r:id="rId3"/>
              </a:rPr>
              <a:t>Forward</a:t>
            </a:r>
            <a:endParaRPr lang="en" sz="1400" b="1" dirty="0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" sz="1400" dirty="0">
                <a:solidFill>
                  <a:schemeClr val="dk1"/>
                </a:solidFill>
              </a:rPr>
              <a:t>Looking forward, how will organizations leverage LLM/Agents/AI in general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" sz="1400" dirty="0">
                <a:solidFill>
                  <a:schemeClr val="dk1"/>
                </a:solidFill>
              </a:rPr>
              <a:t>Key announcements around Healing Agents, Document Understanding, hints of Maestro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" sz="1400" dirty="0">
                <a:solidFill>
                  <a:schemeClr val="dk1"/>
                </a:solidFill>
              </a:rPr>
              <a:t>Main Themes: AI is going to change/replace everything</a:t>
            </a:r>
          </a:p>
          <a:p>
            <a:pPr marL="0" indent="0">
              <a:lnSpc>
                <a:spcPct val="114999"/>
              </a:lnSpc>
              <a:buNone/>
            </a:pPr>
            <a:endParaRPr lang="en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" sz="1400" b="1" dirty="0">
                <a:solidFill>
                  <a:schemeClr val="dk1"/>
                </a:solidFill>
              </a:rPr>
              <a:t>2025 – </a:t>
            </a:r>
            <a:r>
              <a:rPr lang="en" sz="1400" b="1" dirty="0">
                <a:solidFill>
                  <a:schemeClr val="dk1"/>
                </a:solidFill>
                <a:hlinkClick r:id="rId4"/>
              </a:rPr>
              <a:t>Fusion</a:t>
            </a:r>
            <a:endParaRPr lang="en" sz="1400" b="1" dirty="0">
              <a:solidFill>
                <a:schemeClr val="dk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How do we fuse AI into current processes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Key announcements around orchestration, new functions, AI/vendor partnerships, governance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Main Themes: AI is hard, Orchestration &amp; Governance are the foundation</a:t>
            </a:r>
          </a:p>
          <a:p>
            <a:pPr marL="0" indent="0">
              <a:lnSpc>
                <a:spcPct val="114999"/>
              </a:lnSpc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-US" sz="1400" dirty="0">
                <a:solidFill>
                  <a:schemeClr val="dk1"/>
                </a:solidFill>
              </a:rPr>
              <a:t>Register for the playback to watch recorded keynote presentations </a:t>
            </a:r>
            <a:endParaRPr lang="en-US" sz="1400" b="1" dirty="0">
              <a:solidFill>
                <a:schemeClr val="dk1"/>
              </a:solidFill>
              <a:hlinkClick r:id="rId5"/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b="1" dirty="0">
                <a:solidFill>
                  <a:schemeClr val="dk1"/>
                </a:solidFill>
                <a:hlinkClick r:id="rId5"/>
              </a:rPr>
              <a:t>https://www.uipath.com/events/fusion/best-bits/event-pack</a:t>
            </a: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-US" sz="1400" dirty="0"/>
              <a:t>Follow the link to look at the biggest product announcements from the event</a:t>
            </a:r>
            <a:endParaRPr lang="en-US" sz="1400" b="1" dirty="0">
              <a:solidFill>
                <a:schemeClr val="dk1"/>
              </a:solidFill>
              <a:hlinkClick r:id="rId6"/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b="1" dirty="0">
                <a:solidFill>
                  <a:schemeClr val="dk1"/>
                </a:solidFill>
                <a:hlinkClick r:id="rId6"/>
              </a:rPr>
              <a:t>https://www.uipath.com/blog/product-and-updates/fusion-2025-agentic-ai-biggest-product-announcements</a:t>
            </a: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-US" sz="1400" dirty="0"/>
          </a:p>
          <a:p>
            <a:pPr marL="0" lvl="0" indent="0" algn="l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2DCBA164-53B2-2683-14DE-F5186F878AE2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4987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6E851F13-E5A9-2C75-C741-BEEB54DE8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C908AC0B-58EE-7E13-9EED-BA27AF93B29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40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6A0A55E4-D4C5-92E0-708C-E6DE53283D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OSF – Photos 2</a:t>
            </a:r>
            <a:endParaRPr lang="en-US" sz="1050" b="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3839BF-FAA2-BBAD-E397-B6740503AAD9}"/>
              </a:ext>
            </a:extLst>
          </p:cNvPr>
          <p:cNvSpPr txBox="1"/>
          <p:nvPr/>
        </p:nvSpPr>
        <p:spPr>
          <a:xfrm>
            <a:off x="122842" y="4706128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4" name="Picture 3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78C5BDFF-6F6A-5237-2635-A7D50AD705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934208" y="-10066"/>
            <a:ext cx="2533553" cy="4156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B1D10A45-A3A5-0D23-EE2D-1C9BA34F40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623895" y="-125227"/>
            <a:ext cx="2407919" cy="4386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6D240F83-1A73-0DEB-51FC-8062080F4A5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095953" y="2640984"/>
            <a:ext cx="2081649" cy="2923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01906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25D22B21-9345-A9D2-D371-656004071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F2202752-9D78-64F8-81C3-F41C828E85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41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A2A823F3-FEEA-8DAC-D181-494EC50D7C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Provider Summit – OSF – Photos 3</a:t>
            </a:r>
            <a:endParaRPr lang="en-US" sz="1050" b="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138C82-FA5E-BE37-6A9C-E1B1D61E416E}"/>
              </a:ext>
            </a:extLst>
          </p:cNvPr>
          <p:cNvSpPr txBox="1"/>
          <p:nvPr/>
        </p:nvSpPr>
        <p:spPr>
          <a:xfrm>
            <a:off x="122842" y="4706128"/>
            <a:ext cx="173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Back to Slide</a:t>
            </a:r>
            <a:endParaRPr lang="en-US" dirty="0"/>
          </a:p>
        </p:txBody>
      </p:sp>
      <p:pic>
        <p:nvPicPr>
          <p:cNvPr id="8" name="Picture 7" descr="A group of people in front of a large screen&#10;&#10;AI-generated content may be incorrect.">
            <a:extLst>
              <a:ext uri="{FF2B5EF4-FFF2-40B4-BE49-F238E27FC236}">
                <a16:creationId xmlns:a16="http://schemas.microsoft.com/office/drawing/2014/main" id="{B9AF6E7F-2777-46E1-59BE-425099B692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826693" y="-357324"/>
            <a:ext cx="3268977" cy="6179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78476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15B1A97C-1DBA-50A2-5308-CECBE5D89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F49FB00D-3E83-5B21-299F-674C424CBF9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42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E9B60BEA-338C-88D4-9B60-5698BE52D8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Surverys throughout Provider Summit</a:t>
            </a:r>
            <a:endParaRPr lang="en-US" sz="1050" b="0" i="1" dirty="0"/>
          </a:p>
        </p:txBody>
      </p:sp>
      <p:pic>
        <p:nvPicPr>
          <p:cNvPr id="3" name="Picture 2" descr="A group of people sitting in front of a large screen&#10;&#10;AI-generated content may be incorrect.">
            <a:extLst>
              <a:ext uri="{FF2B5EF4-FFF2-40B4-BE49-F238E27FC236}">
                <a16:creationId xmlns:a16="http://schemas.microsoft.com/office/drawing/2014/main" id="{39548A00-6F08-FB36-9C93-1C5A9CE27C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24519" y="769820"/>
            <a:ext cx="3799158" cy="4191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47DCD5E6-D98C-9CB5-B540-EAB5908E8A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056970" y="804191"/>
            <a:ext cx="3719064" cy="4109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71607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05688161-80C7-A239-0D2B-CD309228C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1DEE451E-1C8E-288D-43D4-BE479BBD681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A4BCFA47-7039-8AA8-6065-2D919AD5D1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Sessions Overview </a:t>
            </a:r>
            <a:r>
              <a:rPr lang="en" sz="1800" i="1" dirty="0"/>
              <a:t>(Tarpon attended)</a:t>
            </a:r>
            <a:endParaRPr lang="en-US" sz="1050" b="0" i="1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8BE35A6-26AA-DD6B-0C08-C9591B33DA27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https://www.uipath.com/events/fusion/agenda</a:t>
            </a:r>
            <a:r>
              <a:rPr lang="en-US" dirty="0"/>
              <a:t> </a:t>
            </a:r>
            <a:r>
              <a:rPr lang="en-US" sz="1050" dirty="0"/>
              <a:t>(&lt;-- full list of sessions)</a:t>
            </a:r>
            <a:endParaRPr lang="en-US" dirty="0"/>
          </a:p>
        </p:txBody>
      </p:sp>
      <p:sp>
        <p:nvSpPr>
          <p:cNvPr id="9" name="Google Shape;268;p35">
            <a:extLst>
              <a:ext uri="{FF2B5EF4-FFF2-40B4-BE49-F238E27FC236}">
                <a16:creationId xmlns:a16="http://schemas.microsoft.com/office/drawing/2014/main" id="{A4309B23-C326-A9A6-CFD6-57AF18B847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284095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Sessions attended: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Making Agentic AI Work for You – Tying Solutions to Strategic Business Problems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UiPath Vision of an Agentic World (Keynote) </a:t>
            </a:r>
            <a:r>
              <a:rPr lang="en-US" sz="900" b="1" i="1" dirty="0">
                <a:solidFill>
                  <a:schemeClr val="dk1"/>
                </a:solidFill>
              </a:rPr>
              <a:t>**Recording available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Getting the Most from Agentic Automation Now (Keynote cont.)</a:t>
            </a:r>
            <a:r>
              <a:rPr lang="en-US" sz="1400" b="1" i="1" dirty="0">
                <a:solidFill>
                  <a:schemeClr val="dk1"/>
                </a:solidFill>
              </a:rPr>
              <a:t> </a:t>
            </a:r>
            <a:r>
              <a:rPr lang="en-US" sz="900" b="1" i="1" dirty="0">
                <a:solidFill>
                  <a:schemeClr val="dk1"/>
                </a:solidFill>
              </a:rPr>
              <a:t>**Recording available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Agentic Applications for Healthcare Providers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Agentic AI in Healthcare Finance: Netsmart’s Journey with TQA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Google Cloud and UiPath: The Role of Agentic AI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Transform Enterprise Business Processes with Maestro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Women in Automation – Leading with Impact (Phebe – Geisinger)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Healthcare Provider Summit: The New Agentic Power Grid for Healthcare Providers </a:t>
            </a:r>
            <a:r>
              <a:rPr lang="en-US" sz="900" b="1" i="1" dirty="0">
                <a:solidFill>
                  <a:schemeClr val="dk1"/>
                </a:solidFill>
              </a:rPr>
              <a:t>**Recording available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endParaRPr lang="en-US" sz="1400" dirty="0">
              <a:solidFill>
                <a:schemeClr val="dk1"/>
              </a:solidFill>
            </a:endParaRP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From Insight to Action: Driving Operational Excellence with Agentic AI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Leveraging Internal Agents to Accelerate Development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Unlocking Enterprise Autonomy Through Agentic Orchestration</a:t>
            </a: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285750" indent="-285750"/>
            <a:endParaRPr lang="en-US" sz="1400" dirty="0">
              <a:solidFill>
                <a:schemeClr val="dk1"/>
              </a:solidFill>
            </a:endParaRPr>
          </a:p>
          <a:p>
            <a:pPr algn="l" rtl="0" fontAlgn="base">
              <a:lnSpc>
                <a:spcPts val="2025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44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BC59A2BA-49AC-AAF7-6C64-13B5563F5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F208AE9D-FBBC-00CD-90A6-4EF033B0FFD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ADFE38E6-DA89-C4EA-81A4-A8238B1ABF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Keynote Announcements </a:t>
            </a:r>
            <a:r>
              <a:rPr lang="en" sz="1800" i="1" dirty="0"/>
              <a:t>(high level)</a:t>
            </a:r>
            <a:endParaRPr lang="en" sz="1050" b="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4F3E788B-58FF-A263-BBF6-1D25638066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081979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Maestro features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3" action="ppaction://hlinksldjump"/>
              </a:rPr>
              <a:t>SCREENSHOT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  <a:endParaRPr lang="en-US" sz="1400" b="1" i="1" dirty="0">
              <a:solidFill>
                <a:schemeClr val="dk1"/>
              </a:solidFill>
            </a:endParaRPr>
          </a:p>
          <a:p>
            <a:pPr marL="285750" indent="-285750"/>
            <a:r>
              <a:rPr lang="en-US" sz="1400" i="1" dirty="0">
                <a:solidFill>
                  <a:schemeClr val="dk1"/>
                </a:solidFill>
              </a:rPr>
              <a:t>Case Management</a:t>
            </a:r>
          </a:p>
          <a:p>
            <a:pPr marL="285750" indent="-285750"/>
            <a:r>
              <a:rPr lang="en-US" sz="1400" i="1" dirty="0">
                <a:solidFill>
                  <a:schemeClr val="dk1"/>
                </a:solidFill>
              </a:rPr>
              <a:t>Process Apps</a:t>
            </a:r>
            <a:endParaRPr lang="en-US" sz="1400" b="1" i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UiPath Solutions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4" action="ppaction://hlinksldjump"/>
              </a:rPr>
              <a:t>SCREENSHOT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  <a:endParaRPr lang="en-US" sz="1400" b="1" i="1" dirty="0">
              <a:solidFill>
                <a:schemeClr val="dk1"/>
              </a:solidFill>
            </a:endParaRPr>
          </a:p>
          <a:p>
            <a:pPr marL="285750" indent="-285750"/>
            <a:r>
              <a:rPr lang="en-US" sz="1400" i="1" dirty="0">
                <a:solidFill>
                  <a:schemeClr val="dk1"/>
                </a:solidFill>
              </a:rPr>
              <a:t>Prebuilt agentic solution – </a:t>
            </a:r>
            <a:r>
              <a:rPr lang="en-US" i="1" dirty="0">
                <a:solidFill>
                  <a:schemeClr val="dk1"/>
                </a:solidFill>
              </a:rPr>
              <a:t>Denials management out of the box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UiPath Test Cloud </a:t>
            </a:r>
            <a:r>
              <a:rPr lang="en" sz="1050" b="1" dirty="0">
                <a:solidFill>
                  <a:schemeClr val="dk1"/>
                </a:solidFill>
              </a:rPr>
              <a:t>(</a:t>
            </a:r>
            <a:r>
              <a:rPr lang="en" sz="1050" b="1" dirty="0">
                <a:solidFill>
                  <a:schemeClr val="dk1"/>
                </a:solidFill>
                <a:hlinkClick r:id="rId5" action="ppaction://hlinksldjump"/>
              </a:rPr>
              <a:t>SCREENSHOT</a:t>
            </a:r>
            <a:r>
              <a:rPr lang="en" sz="1050" b="1" dirty="0">
                <a:solidFill>
                  <a:schemeClr val="dk1"/>
                </a:solidFill>
              </a:rPr>
              <a:t>)</a:t>
            </a:r>
            <a:endParaRPr lang="en-US" sz="1050" b="1" dirty="0">
              <a:solidFill>
                <a:schemeClr val="dk1"/>
              </a:solidFill>
            </a:endParaRPr>
          </a:p>
          <a:p>
            <a:pPr marL="285750" indent="-285750"/>
            <a:r>
              <a:rPr lang="en-US" sz="1400" i="1" dirty="0">
                <a:solidFill>
                  <a:schemeClr val="dk1"/>
                </a:solidFill>
              </a:rPr>
              <a:t>Simulated test cases </a:t>
            </a:r>
          </a:p>
          <a:p>
            <a:pPr marL="285750" indent="-285750"/>
            <a:r>
              <a:rPr lang="en-US" sz="1400" i="1" dirty="0">
                <a:solidFill>
                  <a:schemeClr val="dk1"/>
                </a:solidFill>
              </a:rPr>
              <a:t>Test Manager integration 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Studio Agent Builder</a:t>
            </a:r>
          </a:p>
          <a:p>
            <a:pPr marL="285750" indent="-285750"/>
            <a:r>
              <a:rPr lang="en-US" sz="1400" i="1" dirty="0">
                <a:solidFill>
                  <a:schemeClr val="dk1"/>
                </a:solidFill>
              </a:rPr>
              <a:t>Low-code visual tool – </a:t>
            </a:r>
            <a:r>
              <a:rPr lang="en-US" i="1" dirty="0">
                <a:solidFill>
                  <a:schemeClr val="dk1"/>
                </a:solidFill>
              </a:rPr>
              <a:t>build from scratch or template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UiPath Labs </a:t>
            </a:r>
            <a:r>
              <a:rPr lang="en-US" sz="1050" b="1" i="1" dirty="0">
                <a:solidFill>
                  <a:schemeClr val="dk1"/>
                </a:solidFill>
              </a:rPr>
              <a:t>(</a:t>
            </a:r>
            <a:r>
              <a:rPr lang="en-US" sz="1050" b="1" i="1" dirty="0">
                <a:solidFill>
                  <a:schemeClr val="dk1"/>
                </a:solidFill>
                <a:hlinkClick r:id="rId6" action="ppaction://hlinksldjump"/>
              </a:rPr>
              <a:t>SCREENSHOT</a:t>
            </a:r>
            <a:r>
              <a:rPr lang="en-US" sz="1050" b="1" i="1" dirty="0">
                <a:solidFill>
                  <a:schemeClr val="dk1"/>
                </a:solidFill>
              </a:rPr>
              <a:t>)</a:t>
            </a:r>
          </a:p>
          <a:p>
            <a:pPr marL="285750" indent="-285750"/>
            <a:r>
              <a:rPr lang="en-US" sz="1400" i="1" dirty="0">
                <a:solidFill>
                  <a:schemeClr val="dk1"/>
                </a:solidFill>
              </a:rPr>
              <a:t>Enterprise Knowledge Graph – </a:t>
            </a:r>
            <a:r>
              <a:rPr lang="en-US" i="1" dirty="0">
                <a:solidFill>
                  <a:schemeClr val="dk1"/>
                </a:solidFill>
              </a:rPr>
              <a:t>contextual SQL querying (clarity)</a:t>
            </a:r>
          </a:p>
          <a:p>
            <a:pPr marL="285750" indent="-285750"/>
            <a:r>
              <a:rPr lang="en-US" sz="1400" i="1" dirty="0">
                <a:solidFill>
                  <a:schemeClr val="dk1"/>
                </a:solidFill>
              </a:rPr>
              <a:t>Project Delegate – </a:t>
            </a:r>
            <a:r>
              <a:rPr lang="en-US" i="1" dirty="0">
                <a:solidFill>
                  <a:schemeClr val="dk1"/>
                </a:solidFill>
              </a:rPr>
              <a:t>CLIPPY!</a:t>
            </a:r>
          </a:p>
          <a:p>
            <a:pPr marL="285750" indent="-285750"/>
            <a:r>
              <a:rPr lang="en-US" sz="1400" i="1" dirty="0">
                <a:solidFill>
                  <a:schemeClr val="dk1"/>
                </a:solidFill>
              </a:rPr>
              <a:t>Agent Sandbox</a:t>
            </a: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0FAE049D-07FD-4FAE-5BB5-85713CF97171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</p:spPr>
        <p:txBody>
          <a:bodyPr/>
          <a:lstStyle/>
          <a:p>
            <a:r>
              <a:rPr lang="en-US" dirty="0"/>
              <a:t>Link to photo slide each hyperlink</a:t>
            </a:r>
          </a:p>
        </p:txBody>
      </p:sp>
    </p:spTree>
    <p:extLst>
      <p:ext uri="{BB962C8B-B14F-4D97-AF65-F5344CB8AC3E}">
        <p14:creationId xmlns:p14="http://schemas.microsoft.com/office/powerpoint/2010/main" val="2339575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41537C12-344E-C6FD-8CCF-BBA63C8F6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0F0A0E68-8819-3138-69F7-2F3F4497E12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1F3579FF-FA2D-6967-F5E0-7D73E41F56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Keynote Announcements </a:t>
            </a:r>
            <a:r>
              <a:rPr lang="en" sz="1600" i="1" dirty="0"/>
              <a:t>(continued)</a:t>
            </a:r>
            <a:endParaRPr lang="en" sz="1050" b="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129E9E67-4706-525D-FD5D-7BA62BC5D2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081979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UiPath Screenplay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Prompt based UI-Development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Document Understanding/IXP enhancements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Agentic Document Processing 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Validation Agents &amp; prebuilt validation templates </a:t>
            </a:r>
          </a:p>
          <a:p>
            <a:pPr marL="285750" indent="-285750"/>
            <a:r>
              <a:rPr lang="en-US" sz="1400" dirty="0">
                <a:solidFill>
                  <a:schemeClr val="dk1"/>
                </a:solidFill>
              </a:rPr>
              <a:t>Autopilot for IXP</a:t>
            </a:r>
          </a:p>
          <a:p>
            <a:pPr marL="0" indent="0">
              <a:buNone/>
            </a:pPr>
            <a:r>
              <a:rPr lang="en" sz="1400" b="1" dirty="0">
                <a:solidFill>
                  <a:schemeClr val="dk1"/>
                </a:solidFill>
              </a:rPr>
              <a:t>Agent Guardrails </a:t>
            </a:r>
            <a:r>
              <a:rPr lang="en" sz="1050" b="1" i="1" dirty="0">
                <a:solidFill>
                  <a:schemeClr val="dk1"/>
                </a:solidFill>
              </a:rPr>
              <a:t>(</a:t>
            </a:r>
            <a:r>
              <a:rPr lang="en" sz="1050" b="1" i="1" dirty="0">
                <a:solidFill>
                  <a:schemeClr val="dk1"/>
                </a:solidFill>
                <a:hlinkClick r:id="rId3" action="ppaction://hlinksldjump"/>
              </a:rPr>
              <a:t>SCREENSHOT</a:t>
            </a:r>
            <a:r>
              <a:rPr lang="en" sz="1050" b="1" i="1" dirty="0">
                <a:solidFill>
                  <a:schemeClr val="dk1"/>
                </a:solidFill>
              </a:rPr>
              <a:t>)</a:t>
            </a:r>
            <a:endParaRPr lang="en" sz="1400" b="1" i="1" dirty="0">
              <a:solidFill>
                <a:schemeClr val="dk1"/>
              </a:solidFill>
            </a:endParaRPr>
          </a:p>
          <a:p>
            <a:pPr marL="285750" indent="-285750"/>
            <a:r>
              <a:rPr lang="en" sz="1400" dirty="0">
                <a:solidFill>
                  <a:schemeClr val="dk1"/>
                </a:solidFill>
              </a:rPr>
              <a:t>Custom rules to keep actions within compliant boundries </a:t>
            </a:r>
          </a:p>
          <a:p>
            <a:pPr marL="285750" indent="-285750"/>
            <a:r>
              <a:rPr lang="en" sz="1400" dirty="0">
                <a:solidFill>
                  <a:schemeClr val="dk1"/>
                </a:solidFill>
              </a:rPr>
              <a:t>PHI masking ability – hides before referencing LLM </a:t>
            </a:r>
          </a:p>
          <a:p>
            <a:pPr marL="285750" indent="-285750"/>
            <a:r>
              <a:rPr lang="en" sz="1400" dirty="0">
                <a:solidFill>
                  <a:schemeClr val="dk1"/>
                </a:solidFill>
              </a:rPr>
              <a:t>Unified audit trail across agents and automations </a:t>
            </a:r>
          </a:p>
          <a:p>
            <a:pPr marL="0" indent="0">
              <a:buNone/>
            </a:pPr>
            <a:r>
              <a:rPr lang="en" sz="1400" b="1" dirty="0">
                <a:solidFill>
                  <a:schemeClr val="dk1"/>
                </a:solidFill>
              </a:rPr>
              <a:t>Partnerships and future plug-ins </a:t>
            </a:r>
            <a:r>
              <a:rPr lang="en" sz="1050" b="1" i="1" dirty="0">
                <a:solidFill>
                  <a:schemeClr val="dk1"/>
                </a:solidFill>
              </a:rPr>
              <a:t>(</a:t>
            </a:r>
            <a:r>
              <a:rPr lang="en" sz="1050" b="1" i="1" dirty="0">
                <a:solidFill>
                  <a:schemeClr val="dk1"/>
                </a:solidFill>
                <a:hlinkClick r:id="rId4" action="ppaction://hlinksldjump"/>
              </a:rPr>
              <a:t>SCREENSHOT</a:t>
            </a:r>
            <a:r>
              <a:rPr lang="en" sz="1050" b="1" i="1" dirty="0">
                <a:solidFill>
                  <a:schemeClr val="dk1"/>
                </a:solidFill>
              </a:rPr>
              <a:t>)</a:t>
            </a:r>
            <a:endParaRPr lang="en" sz="1400" b="1" i="1" dirty="0">
              <a:solidFill>
                <a:schemeClr val="dk1"/>
              </a:solidFill>
            </a:endParaRPr>
          </a:p>
          <a:p>
            <a:pPr marL="285750" indent="-285750"/>
            <a:r>
              <a:rPr lang="en" sz="1400" dirty="0">
                <a:solidFill>
                  <a:schemeClr val="dk1"/>
                </a:solidFill>
              </a:rPr>
              <a:t>GPT 5</a:t>
            </a:r>
          </a:p>
          <a:p>
            <a:pPr marL="285750" indent="-285750"/>
            <a:r>
              <a:rPr lang="en" sz="1400" dirty="0">
                <a:solidFill>
                  <a:schemeClr val="dk1"/>
                </a:solidFill>
              </a:rPr>
              <a:t>Copilot </a:t>
            </a:r>
          </a:p>
          <a:p>
            <a:pPr marL="285750" indent="-285750"/>
            <a:r>
              <a:rPr lang="en" sz="1400" dirty="0">
                <a:solidFill>
                  <a:schemeClr val="dk1"/>
                </a:solidFill>
              </a:rPr>
              <a:t>Snowflake </a:t>
            </a:r>
          </a:p>
          <a:p>
            <a:pPr marL="285750" indent="-285750"/>
            <a:r>
              <a:rPr lang="en" sz="1400" dirty="0">
                <a:solidFill>
                  <a:schemeClr val="dk1"/>
                </a:solidFill>
              </a:rPr>
              <a:t>Google cloud/Gemini voice agents</a:t>
            </a: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D9B2E3F2-5AAD-A89F-4868-C15174856DAA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49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7708C535-13EA-2AC8-C1E9-6DBF6CD00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65148080-32A7-4353-9E7B-4958E74B917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4ADB5BC9-3853-C84F-B03F-C4CFA8F310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Thoughts on Keynote and Announcements</a:t>
            </a:r>
            <a:endParaRPr lang="en-US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326B77C6-AB2C-8CB8-AA9A-A9AB6ACB30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916500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z="1400" b="1" dirty="0">
                <a:solidFill>
                  <a:schemeClr val="dk1"/>
                </a:solidFill>
              </a:rPr>
              <a:t>“Case Management” type products, specifically </a:t>
            </a:r>
            <a:r>
              <a:rPr lang="en" sz="1400" b="1" dirty="0">
                <a:solidFill>
                  <a:schemeClr val="dk1"/>
                </a:solidFill>
                <a:hlinkClick r:id="rId3"/>
              </a:rPr>
              <a:t>Canvas</a:t>
            </a:r>
            <a:r>
              <a:rPr lang="en" sz="1400" b="1" dirty="0">
                <a:solidFill>
                  <a:schemeClr val="dk1"/>
                </a:solidFill>
              </a:rPr>
              <a:t> being introduced is exciting</a:t>
            </a:r>
          </a:p>
          <a:p>
            <a:pPr marL="171450" indent="-171450"/>
            <a:r>
              <a:rPr lang="en" dirty="0">
                <a:solidFill>
                  <a:schemeClr val="dk1"/>
                </a:solidFill>
              </a:rPr>
              <a:t>This will be a growing area of interest for all platforms going forward</a:t>
            </a:r>
          </a:p>
          <a:p>
            <a:pPr marL="171450" indent="-171450"/>
            <a:r>
              <a:rPr lang="en" dirty="0">
                <a:solidFill>
                  <a:schemeClr val="dk1"/>
                </a:solidFill>
              </a:rPr>
              <a:t>Design and development can be centralized</a:t>
            </a:r>
          </a:p>
          <a:p>
            <a:pPr marL="0" indent="0">
              <a:buNone/>
            </a:pPr>
            <a:endParaRPr lang="en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" sz="1400" b="1" dirty="0">
                <a:solidFill>
                  <a:schemeClr val="dk1"/>
                </a:solidFill>
              </a:rPr>
              <a:t>“</a:t>
            </a:r>
            <a:r>
              <a:rPr lang="en" sz="1400" b="1" dirty="0">
                <a:solidFill>
                  <a:schemeClr val="dk1"/>
                </a:solidFill>
                <a:hlinkClick r:id="rId4"/>
              </a:rPr>
              <a:t>Test Cloud</a:t>
            </a:r>
            <a:r>
              <a:rPr lang="en" sz="1400" b="1" dirty="0">
                <a:solidFill>
                  <a:schemeClr val="dk1"/>
                </a:solidFill>
              </a:rPr>
              <a:t>” type solutions can reduce missed exceptions in Design/Development before Prod</a:t>
            </a:r>
          </a:p>
          <a:p>
            <a:pPr marL="171450" indent="-171450"/>
            <a:r>
              <a:rPr lang="en" dirty="0">
                <a:solidFill>
                  <a:schemeClr val="dk1"/>
                </a:solidFill>
              </a:rPr>
              <a:t>Exceptions can be tested in a simulated state to find potential edge cases or areas that require addtl development before real testing/production runs</a:t>
            </a:r>
          </a:p>
          <a:p>
            <a:pPr marL="628650" lvl="1" indent="-171450"/>
            <a:r>
              <a:rPr lang="en" sz="1050" dirty="0">
                <a:solidFill>
                  <a:schemeClr val="dk1"/>
                </a:solidFill>
              </a:rPr>
              <a:t>Exciting possibility would using screenplay/auto pilot type tools to get initial development, then simulating to a “happy path”</a:t>
            </a:r>
          </a:p>
          <a:p>
            <a:pPr marL="0" indent="0">
              <a:buNone/>
            </a:pPr>
            <a:endParaRPr lang="en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" sz="1400" b="1" dirty="0">
                <a:solidFill>
                  <a:schemeClr val="dk1"/>
                </a:solidFill>
                <a:hlinkClick r:id="rId5"/>
              </a:rPr>
              <a:t>Screen Play</a:t>
            </a:r>
            <a:r>
              <a:rPr lang="en" sz="1400" b="1" dirty="0">
                <a:solidFill>
                  <a:schemeClr val="dk1"/>
                </a:solidFill>
              </a:rPr>
              <a:t> &amp; </a:t>
            </a:r>
            <a:r>
              <a:rPr lang="en" sz="1400" b="1" dirty="0">
                <a:solidFill>
                  <a:schemeClr val="dk1"/>
                </a:solidFill>
                <a:hlinkClick r:id="rId6"/>
              </a:rPr>
              <a:t>Autopilot</a:t>
            </a:r>
            <a:r>
              <a:rPr lang="en" sz="1400" b="1" dirty="0">
                <a:solidFill>
                  <a:schemeClr val="dk1"/>
                </a:solidFill>
              </a:rPr>
              <a:t> </a:t>
            </a:r>
          </a:p>
          <a:p>
            <a:pPr marL="171450" indent="-171450"/>
            <a:r>
              <a:rPr lang="en" dirty="0">
                <a:solidFill>
                  <a:schemeClr val="dk1"/>
                </a:solidFill>
              </a:rPr>
              <a:t>Prompt based development is the </a:t>
            </a:r>
            <a:r>
              <a:rPr lang="en" u="sng" dirty="0">
                <a:solidFill>
                  <a:schemeClr val="dk1"/>
                </a:solidFill>
              </a:rPr>
              <a:t>holy grail </a:t>
            </a:r>
            <a:r>
              <a:rPr lang="en" dirty="0">
                <a:solidFill>
                  <a:schemeClr val="dk1"/>
                </a:solidFill>
              </a:rPr>
              <a:t>– this may be UiPaths version but it definitely wont be the only one</a:t>
            </a:r>
          </a:p>
          <a:p>
            <a:pPr marL="171450" indent="-171450"/>
            <a:r>
              <a:rPr lang="en" dirty="0">
                <a:solidFill>
                  <a:schemeClr val="dk1"/>
                </a:solidFill>
              </a:rPr>
              <a:t>Init</a:t>
            </a:r>
            <a:r>
              <a:rPr lang="en-US" dirty="0" err="1">
                <a:solidFill>
                  <a:schemeClr val="dk1"/>
                </a:solidFill>
              </a:rPr>
              <a:t>i</a:t>
            </a:r>
            <a:r>
              <a:rPr lang="en" dirty="0">
                <a:solidFill>
                  <a:schemeClr val="dk1"/>
                </a:solidFill>
              </a:rPr>
              <a:t>al development potentially done from Operations/Solution Architect/Citizen Development before Dev review?</a:t>
            </a:r>
          </a:p>
          <a:p>
            <a:pPr marL="457200" lvl="1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" sz="1400" b="1" dirty="0">
                <a:solidFill>
                  <a:schemeClr val="dk1"/>
                </a:solidFill>
              </a:rPr>
              <a:t>Partnerships and plug ins are a great sign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Automation “range” of use cases expands if platforms are providing valuable plug ins (GPT/Gemini/</a:t>
            </a:r>
            <a:r>
              <a:rPr lang="en-US" dirty="0" err="1">
                <a:solidFill>
                  <a:schemeClr val="dk1"/>
                </a:solidFill>
              </a:rPr>
              <a:t>etc</a:t>
            </a:r>
            <a:r>
              <a:rPr lang="en-US" dirty="0">
                <a:solidFill>
                  <a:schemeClr val="dk1"/>
                </a:solidFill>
              </a:rPr>
              <a:t>). </a:t>
            </a:r>
          </a:p>
          <a:p>
            <a:pPr marL="171450" indent="-171450"/>
            <a:r>
              <a:rPr lang="en-US" dirty="0">
                <a:solidFill>
                  <a:schemeClr val="dk1"/>
                </a:solidFill>
              </a:rPr>
              <a:t>Leans into UiPath recognizing their main strength is Orchestration and Governance. Most of these products/plug ins are available externally – but making them easier to access within one tool expands capability</a:t>
            </a: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646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E4954530-DE10-278A-E6C6-CCCCE9A5F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2D4EC733-5030-9B22-6941-D57675C5124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08E6FE4F-7363-7944-4749-62E0F1A021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Keynote Discussion</a:t>
            </a:r>
            <a:endParaRPr lang="en" sz="1050" b="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3FB4029D-FA04-79FA-A768-2035E9FC58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081979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For anyone that attended or watched the recap videos… what did you think?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Any specific products that are of most interest to your organization? 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Has anyone had hands on involvement with any of these products yet? 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chemeClr val="dk1"/>
                </a:solidFill>
              </a:rPr>
              <a:t>For non-UiPath users, have there been similar product conversations/announcements? </a:t>
            </a:r>
          </a:p>
          <a:p>
            <a:pPr marL="0" indent="0"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dirty="0"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DE013C91-2EC1-5DE9-3ABE-8AA0113A5A1F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41296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4B585A"/>
      </a:dk1>
      <a:lt1>
        <a:srgbClr val="FFFFFF"/>
      </a:lt1>
      <a:dk2>
        <a:srgbClr val="467958"/>
      </a:dk2>
      <a:lt2>
        <a:srgbClr val="EEEEEE"/>
      </a:lt2>
      <a:accent1>
        <a:srgbClr val="4B585A"/>
      </a:accent1>
      <a:accent2>
        <a:srgbClr val="CFD3D6"/>
      </a:accent2>
      <a:accent3>
        <a:srgbClr val="467958"/>
      </a:accent3>
      <a:accent4>
        <a:srgbClr val="085631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C7B0A908B86A479F9F2C87B472CC94" ma:contentTypeVersion="13" ma:contentTypeDescription="Create a new document." ma:contentTypeScope="" ma:versionID="68bfab86b483b2a1406350c61a6ab91e">
  <xsd:schema xmlns:xsd="http://www.w3.org/2001/XMLSchema" xmlns:xs="http://www.w3.org/2001/XMLSchema" xmlns:p="http://schemas.microsoft.com/office/2006/metadata/properties" xmlns:ns2="c82135bd-4526-40ad-8967-b66747e5933b" xmlns:ns3="7a97e48f-1352-4106-a1fd-2af02dcdb30e" targetNamespace="http://schemas.microsoft.com/office/2006/metadata/properties" ma:root="true" ma:fieldsID="de95a411a8a488ccb370c6cce11386eb" ns2:_="" ns3:_="">
    <xsd:import namespace="c82135bd-4526-40ad-8967-b66747e5933b"/>
    <xsd:import namespace="7a97e48f-1352-4106-a1fd-2af02dcdb3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135bd-4526-40ad-8967-b66747e593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68456c-a193-41c4-a4f0-af5787b624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97e48f-1352-4106-a1fd-2af02dcdb30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e3ebca2-8102-4d03-aaa8-2404b0bd17cd}" ma:internalName="TaxCatchAll" ma:showField="CatchAllData" ma:web="7a97e48f-1352-4106-a1fd-2af02dcdb3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97e48f-1352-4106-a1fd-2af02dcdb30e" xsi:nil="true"/>
    <lcf76f155ced4ddcb4097134ff3c332f xmlns="c82135bd-4526-40ad-8967-b66747e593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2F1B588-BE3D-407E-83B4-094DF262F1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7C6AC9-09F3-4804-9F3E-05EBEFABCE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2135bd-4526-40ad-8967-b66747e5933b"/>
    <ds:schemaRef ds:uri="7a97e48f-1352-4106-a1fd-2af02dcdb3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137220-E6A5-4999-9205-D18AF1B4C5DB}">
  <ds:schemaRefs>
    <ds:schemaRef ds:uri="7a97e48f-1352-4106-a1fd-2af02dcdb30e"/>
    <ds:schemaRef ds:uri="c82135bd-4526-40ad-8967-b66747e5933b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9105</TotalTime>
  <Words>2194</Words>
  <Application>Microsoft Office PowerPoint</Application>
  <PresentationFormat>On-screen Show (16:9)</PresentationFormat>
  <Paragraphs>308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Roboto</vt:lpstr>
      <vt:lpstr>Simple Light</vt:lpstr>
      <vt:lpstr>PowerPoint Presentation</vt:lpstr>
      <vt:lpstr>UiPath Fusion Event Notes &amp; General Themes</vt:lpstr>
      <vt:lpstr>Agenda</vt:lpstr>
      <vt:lpstr>What was Fusion?</vt:lpstr>
      <vt:lpstr>Sessions Overview (Tarpon attended)</vt:lpstr>
      <vt:lpstr>Keynote Announcements (high level)</vt:lpstr>
      <vt:lpstr>Keynote Announcements (continued)</vt:lpstr>
      <vt:lpstr>Thoughts on Keynote and Announcements</vt:lpstr>
      <vt:lpstr>Keynote Discussion</vt:lpstr>
      <vt:lpstr>Session Highlights (Day 1)</vt:lpstr>
      <vt:lpstr>Session Highlights (Day 2)</vt:lpstr>
      <vt:lpstr>Session Highlights (Day 2 – continued)</vt:lpstr>
      <vt:lpstr>Session Highlights (Day 2 – continued)</vt:lpstr>
      <vt:lpstr>What does it all mean?</vt:lpstr>
      <vt:lpstr>Questions / Discussion</vt:lpstr>
      <vt:lpstr>Photos below</vt:lpstr>
      <vt:lpstr>Keynote – Photos</vt:lpstr>
      <vt:lpstr>Keynote – Photos 2</vt:lpstr>
      <vt:lpstr>Keynote – Photos 3</vt:lpstr>
      <vt:lpstr>Making Agentic AI Work for You - Photos</vt:lpstr>
      <vt:lpstr>Agentic Applications for Healthcare Providers 1</vt:lpstr>
      <vt:lpstr>Agentic Applications for Healthcare Providers 2</vt:lpstr>
      <vt:lpstr>Agentic Applications for Healthcare Providers 3</vt:lpstr>
      <vt:lpstr>Agentic AI in Healthcare Finance – Photos 1</vt:lpstr>
      <vt:lpstr>Agentic AI in Healthcare Finance – Photos 2</vt:lpstr>
      <vt:lpstr>Photos – Phebe!</vt:lpstr>
      <vt:lpstr>Provider Summit – Photos 1 – Kick off</vt:lpstr>
      <vt:lpstr>Provider Summit – Photos 2 – Denials Package</vt:lpstr>
      <vt:lpstr>Provider Summit – Photos 3 – Denials Package</vt:lpstr>
      <vt:lpstr>Provider Summit – Photos 4– Denials Package</vt:lpstr>
      <vt:lpstr>Provider Summit – Photos 5 – Denials Package</vt:lpstr>
      <vt:lpstr>Provider Summit - NYU – Photos 1 </vt:lpstr>
      <vt:lpstr>Provider Summit - NYU – Photos 2 </vt:lpstr>
      <vt:lpstr>Provider Summit - Endeavor – Photos 1 </vt:lpstr>
      <vt:lpstr>Provider Summit - Endeavor – Photos 2 </vt:lpstr>
      <vt:lpstr>Provider Summit – VSP – Photos 1</vt:lpstr>
      <vt:lpstr>Provider Summit – VSP – Photos 2</vt:lpstr>
      <vt:lpstr>Provider Summit – VSP – Photos 3</vt:lpstr>
      <vt:lpstr>Provider Summit – OSF – Photos 1</vt:lpstr>
      <vt:lpstr>Provider Summit – OSF – Photos 2</vt:lpstr>
      <vt:lpstr>Provider Summit – OSF – Photos 3</vt:lpstr>
      <vt:lpstr>Surverys throughout Provider Summit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Nick Lyons</dc:creator>
  <cp:lastModifiedBy>Nick Lyons</cp:lastModifiedBy>
  <cp:revision>118</cp:revision>
  <dcterms:modified xsi:type="dcterms:W3CDTF">2025-11-19T19:40:15Z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0x01010083C7B0A908B86A479F9F2C87B472CC94</vt:lpwstr>
  </property>
  <property fmtid="{D5CDD505-2E9C-101B-9397-08002B2CF9AE}" pid="3" name="MediaServiceImageTags">
    <vt:lpwstr/>
  </property>
</Properties>
</file>