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Lst>
  <p:notesMasterIdLst>
    <p:notesMasterId r:id="rId32"/>
  </p:notesMasterIdLst>
  <p:sldIdLst>
    <p:sldId id="256" r:id="rId5"/>
    <p:sldId id="257" r:id="rId6"/>
    <p:sldId id="259" r:id="rId7"/>
    <p:sldId id="272" r:id="rId8"/>
    <p:sldId id="335" r:id="rId9"/>
    <p:sldId id="276" r:id="rId10"/>
    <p:sldId id="336" r:id="rId11"/>
    <p:sldId id="337" r:id="rId12"/>
    <p:sldId id="338" r:id="rId13"/>
    <p:sldId id="339" r:id="rId14"/>
    <p:sldId id="340" r:id="rId15"/>
    <p:sldId id="334" r:id="rId16"/>
    <p:sldId id="274" r:id="rId17"/>
    <p:sldId id="275" r:id="rId18"/>
    <p:sldId id="278" r:id="rId19"/>
    <p:sldId id="341" r:id="rId20"/>
    <p:sldId id="342" r:id="rId21"/>
    <p:sldId id="343" r:id="rId22"/>
    <p:sldId id="347" r:id="rId23"/>
    <p:sldId id="346" r:id="rId24"/>
    <p:sldId id="345" r:id="rId25"/>
    <p:sldId id="344" r:id="rId26"/>
    <p:sldId id="348" r:id="rId27"/>
    <p:sldId id="349" r:id="rId28"/>
    <p:sldId id="352" r:id="rId29"/>
    <p:sldId id="353" r:id="rId30"/>
    <p:sldId id="354" r:id="rId31"/>
  </p:sldIdLst>
  <p:sldSz cx="9144000" cy="5143500" type="screen16x9"/>
  <p:notesSz cx="6858000" cy="9144000"/>
  <p:embeddedFontLst>
    <p:embeddedFont>
      <p:font typeface="Roboto" panose="02000000000000000000" pitchFamily="2" charset="0"/>
      <p:regular r:id="rId33"/>
      <p:bold r:id="rId34"/>
      <p:italic r:id="rId35"/>
      <p:boldItalic r:id="rId36"/>
    </p:embeddedFont>
    <p:embeddedFont>
      <p:font typeface="Segoe UI" panose="020B0502040204020203"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7958"/>
    <a:srgbClr val="D4A842"/>
    <a:srgbClr val="FFFFFF"/>
    <a:srgbClr val="82A2B1"/>
    <a:srgbClr val="BDD1C5"/>
    <a:srgbClr val="B3C1BD"/>
    <a:srgbClr val="EEEEEE"/>
    <a:srgbClr val="E7F6FC"/>
    <a:srgbClr val="4C58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07DFC-FC4E-81FE-7C6C-7CB91BF77BD1}" v="573" dt="2025-05-28T23:09:51.747"/>
  </p1510:revLst>
</p1510:revInfo>
</file>

<file path=ppt/tableStyles.xml><?xml version="1.0" encoding="utf-8"?>
<a:tblStyleLst xmlns:a="http://schemas.openxmlformats.org/drawingml/2006/main" def="{AE9599AE-ACC8-440F-AB05-6DB7357A2098}">
  <a:tblStyle styleId="{AE9599AE-ACC8-440F-AB05-6DB7357A209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4ED8944-BFE7-47C4-AA37-89EB2C467F92}"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7AFBDAC-C58D-4B1A-B81B-A0B26F2D2EAC}"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b53d19fc85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b53d19fc85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a:extLst>
            <a:ext uri="{FF2B5EF4-FFF2-40B4-BE49-F238E27FC236}">
              <a16:creationId xmlns:a16="http://schemas.microsoft.com/office/drawing/2014/main" id="{E742AE73-36B5-88F8-49BD-038694708984}"/>
            </a:ext>
          </a:extLst>
        </p:cNvPr>
        <p:cNvGrpSpPr/>
        <p:nvPr/>
      </p:nvGrpSpPr>
      <p:grpSpPr>
        <a:xfrm>
          <a:off x="0" y="0"/>
          <a:ext cx="0" cy="0"/>
          <a:chOff x="0" y="0"/>
          <a:chExt cx="0" cy="0"/>
        </a:xfrm>
      </p:grpSpPr>
      <p:sp>
        <p:nvSpPr>
          <p:cNvPr id="263" name="Google Shape;263;g1f0a05d4412_0_108:notes">
            <a:extLst>
              <a:ext uri="{FF2B5EF4-FFF2-40B4-BE49-F238E27FC236}">
                <a16:creationId xmlns:a16="http://schemas.microsoft.com/office/drawing/2014/main" id="{ACC2881C-9929-17EC-AEC4-B1CBD15DD5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f0a05d4412_0_108:notes">
            <a:extLst>
              <a:ext uri="{FF2B5EF4-FFF2-40B4-BE49-F238E27FC236}">
                <a16:creationId xmlns:a16="http://schemas.microsoft.com/office/drawing/2014/main" id="{E3FFC545-AB7D-4CCA-D6C8-47EECC6AD9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5510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f0a05d4412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f0a05d4412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f0a05d4412_0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f0a05d4412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we’ve defined automation and seen the technologies in action, lets break down the comparison between RPA and APIs one more time. </a:t>
            </a:r>
            <a:endParaRPr/>
          </a:p>
          <a:p>
            <a:pPr marL="0" lvl="0" indent="0" algn="l" rtl="0">
              <a:spcBef>
                <a:spcPts val="0"/>
              </a:spcBef>
              <a:spcAft>
                <a:spcPts val="0"/>
              </a:spcAft>
              <a:buNone/>
            </a:pPr>
            <a:endParaRPr/>
          </a:p>
          <a:p>
            <a:pPr marL="0" lvl="0" indent="0" algn="l" rtl="0">
              <a:spcBef>
                <a:spcPts val="0"/>
              </a:spcBef>
              <a:spcAft>
                <a:spcPts val="0"/>
              </a:spcAft>
              <a:buNone/>
            </a:pPr>
            <a:r>
              <a:rPr lang="en"/>
              <a:t>General purpose and Integration: RPA can be used to automation specific tasks and processes. It does so by using the graphical user interface - which is the part of the software that you and I use. Its used across all industries and widely used for data entry, manipulation, and movement. </a:t>
            </a:r>
            <a:endParaRPr/>
          </a:p>
          <a:p>
            <a:pPr marL="0" lvl="0" indent="0" algn="l" rtl="0">
              <a:spcBef>
                <a:spcPts val="0"/>
              </a:spcBef>
              <a:spcAft>
                <a:spcPts val="0"/>
              </a:spcAft>
              <a:buNone/>
            </a:pPr>
            <a:endParaRPr/>
          </a:p>
          <a:p>
            <a:pPr marL="0" lvl="0" indent="0" algn="l" rtl="0">
              <a:spcBef>
                <a:spcPts val="0"/>
              </a:spcBef>
              <a:spcAft>
                <a:spcPts val="0"/>
              </a:spcAft>
              <a:buNone/>
            </a:pPr>
            <a:r>
              <a:rPr lang="en"/>
              <a:t> APIs on the other hand enable integration and communication between different software systems. APIs are really the backbone of the web and most software. Its what allows applications to automatically update. APIs use standard protocols that you never see or use (Unless you’re a developer).</a:t>
            </a:r>
            <a:endParaRPr/>
          </a:p>
          <a:p>
            <a:pPr marL="0" lvl="0" indent="0" algn="l" rtl="0">
              <a:spcBef>
                <a:spcPts val="0"/>
              </a:spcBef>
              <a:spcAft>
                <a:spcPts val="0"/>
              </a:spcAft>
              <a:buNone/>
            </a:pPr>
            <a:endParaRPr/>
          </a:p>
          <a:p>
            <a:pPr marL="0" lvl="0" indent="0" algn="l" rtl="0">
              <a:spcBef>
                <a:spcPts val="0"/>
              </a:spcBef>
              <a:spcAft>
                <a:spcPts val="0"/>
              </a:spcAft>
              <a:buNone/>
            </a:pPr>
            <a:r>
              <a:rPr lang="en"/>
              <a:t>Stability: APIs are more stable than RPA. RPA must be re-built every time there is a change to the graphical user interface. API exchange protocols are updated less often.</a:t>
            </a:r>
            <a:endParaRPr/>
          </a:p>
          <a:p>
            <a:pPr marL="0" lvl="0" indent="0" algn="l" rtl="0">
              <a:spcBef>
                <a:spcPts val="0"/>
              </a:spcBef>
              <a:spcAft>
                <a:spcPts val="0"/>
              </a:spcAft>
              <a:buNone/>
            </a:pPr>
            <a:endParaRPr/>
          </a:p>
          <a:p>
            <a:pPr marL="0" lvl="0" indent="0" algn="l" rtl="0">
              <a:spcBef>
                <a:spcPts val="0"/>
              </a:spcBef>
              <a:spcAft>
                <a:spcPts val="0"/>
              </a:spcAft>
              <a:buNone/>
            </a:pPr>
            <a:r>
              <a:rPr lang="en"/>
              <a:t>Speed: Both are faster than a human, but APIs are faster than RPA because there is less overall navigation. </a:t>
            </a:r>
            <a:endParaRPr/>
          </a:p>
          <a:p>
            <a:pPr marL="0" lvl="0" indent="0" algn="l" rtl="0">
              <a:spcBef>
                <a:spcPts val="0"/>
              </a:spcBef>
              <a:spcAft>
                <a:spcPts val="0"/>
              </a:spcAft>
              <a:buNone/>
            </a:pPr>
            <a:endParaRPr/>
          </a:p>
          <a:p>
            <a:pPr marL="0" lvl="0" indent="0" algn="l" rtl="0">
              <a:spcBef>
                <a:spcPts val="0"/>
              </a:spcBef>
              <a:spcAft>
                <a:spcPts val="0"/>
              </a:spcAft>
              <a:buNone/>
            </a:pPr>
            <a:r>
              <a:rPr lang="en"/>
              <a:t>Learning curve. RPA is easier to learn than APIs. Generally speaking the creation and connection with APIs requires a traditional educational background in software engineering.</a:t>
            </a:r>
            <a:endParaRPr/>
          </a:p>
          <a:p>
            <a:pPr marL="0" lvl="0" indent="0" algn="l" rtl="0">
              <a:spcBef>
                <a:spcPts val="0"/>
              </a:spcBef>
              <a:spcAft>
                <a:spcPts val="0"/>
              </a:spcAft>
              <a:buNone/>
            </a:pPr>
            <a:endParaRPr/>
          </a:p>
          <a:p>
            <a:pPr marL="0" lvl="0" indent="0" algn="l" rtl="0">
              <a:spcBef>
                <a:spcPts val="0"/>
              </a:spcBef>
              <a:spcAft>
                <a:spcPts val="0"/>
              </a:spcAft>
              <a:buNone/>
            </a:pPr>
            <a:r>
              <a:rPr lang="en"/>
              <a:t>Hope that you have a clear understanding of what we mean when we use the term automation. This concludes the content for this module. Thanks for watching!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f0a05d4412_0_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1616858D-29BB-4002-AB99-1BF8BBA0423B}"/>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A7A0D3BE-BBE2-5087-14CF-3348045E06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29A13A3D-E74A-BA0F-3464-E62BA4E741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771411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D489590E-04DD-FA2C-728B-5C5611B200CB}"/>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47319F07-86C8-3A0B-F893-1FAC0D5EC2D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35823BCA-385C-547E-840F-861822E2635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277555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73C5ABF0-E5DC-8351-9E9F-C81A039CBB2E}"/>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B51F435C-ADBF-E2C7-7F91-B20878D4D2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D44FEC9E-2FF8-EA3A-3CB4-D4D6B73EFD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42078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D16E581F-6AF7-2AD6-28E4-06A475617AAF}"/>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985812D4-F2A7-4A23-1DFE-CA8A90FB81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0274B716-1DF8-83BB-235E-9C72877FCC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81416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65D1D5E3-4EE8-7C2D-2968-BA99686BCD25}"/>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2FFE8452-CA00-602A-CDE1-3A64CF2356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6398D319-C038-E1E6-2E6D-73E8889DC3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134691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B47B0E81-DC1B-081B-FA7C-F7819FB143F6}"/>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677DC752-E19C-B56E-A7D3-4198BCC6FC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1903E278-C84A-C54F-A29C-AC4A6A6CDD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99233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7439b0d592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7439b0d592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8B91FEB8-FEB8-1EC7-CDC0-FA4D731D8C3F}"/>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E9FC8D04-498C-FB09-E5A5-6B4EF949E2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392E9467-CDED-ABCE-AD05-CD54095015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3715741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6B4763C3-1AB1-CAB3-DE4D-3808648A4327}"/>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992D87B5-E2CE-2FAB-B444-B755E10204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1538BA24-1DDC-A401-E09F-35863CEB781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801165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32A3977C-711A-BDA7-BB35-B63A0A9DF1D5}"/>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5EE999A3-92A9-05F7-E353-2CA1FB52FD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8416325D-1C7F-4592-8AD7-4218C68DD69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88510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6D7B95EF-43A7-05CE-E11C-0C18882881B7}"/>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07BD7092-C342-2401-80F0-9BB05986D2F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A278F221-B8F4-9F2A-F6E6-4DE19F46C0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0425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F6FA835C-8472-1E4B-DFAE-726587E0224D}"/>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002F2CA8-6497-9F9F-6957-C7247F4156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99DC0DE7-F811-1838-1525-B5987A4634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0301967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07A6678E-702E-1CF8-8876-B5E417025B69}"/>
            </a:ext>
          </a:extLst>
        </p:cNvPr>
        <p:cNvGrpSpPr/>
        <p:nvPr/>
      </p:nvGrpSpPr>
      <p:grpSpPr>
        <a:xfrm>
          <a:off x="0" y="0"/>
          <a:ext cx="0" cy="0"/>
          <a:chOff x="0" y="0"/>
          <a:chExt cx="0" cy="0"/>
        </a:xfrm>
      </p:grpSpPr>
      <p:sp>
        <p:nvSpPr>
          <p:cNvPr id="303" name="Google Shape;303;g1f0a05d4412_0_465:notes">
            <a:extLst>
              <a:ext uri="{FF2B5EF4-FFF2-40B4-BE49-F238E27FC236}">
                <a16:creationId xmlns:a16="http://schemas.microsoft.com/office/drawing/2014/main" id="{BAFF3917-E12B-2CAD-4428-F5D190A7EC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f0a05d4412_0_465:notes">
            <a:extLst>
              <a:ext uri="{FF2B5EF4-FFF2-40B4-BE49-F238E27FC236}">
                <a16:creationId xmlns:a16="http://schemas.microsoft.com/office/drawing/2014/main" id="{E1D2D343-5CF3-950A-6DB6-878039B392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 you’ve seen RPA in action, there are a few terms that you should be comfortable with as they are often used when discussing RPA.  </a:t>
            </a:r>
            <a:endParaRPr/>
          </a:p>
          <a:p>
            <a:pPr marL="0" lvl="0" indent="0" algn="l" rtl="0">
              <a:spcBef>
                <a:spcPts val="0"/>
              </a:spcBef>
              <a:spcAft>
                <a:spcPts val="0"/>
              </a:spcAft>
              <a:buNone/>
            </a:pPr>
            <a:endParaRPr/>
          </a:p>
          <a:p>
            <a:pPr marL="0" lvl="0" indent="0" algn="l" rtl="0">
              <a:spcBef>
                <a:spcPts val="0"/>
              </a:spcBef>
              <a:spcAft>
                <a:spcPts val="0"/>
              </a:spcAft>
              <a:buNone/>
            </a:pPr>
            <a:r>
              <a:rPr lang="en"/>
              <a:t>Selectors. RPA will use selectors to precisely locate different elements on a web-page. Think of a selector a unique address for an element or widget that is displayed on a webpage.  (Right click and hit ‘Inspect’ on any web-page).</a:t>
            </a:r>
            <a:endParaRPr/>
          </a:p>
          <a:p>
            <a:pPr marL="0" lvl="0" indent="0" algn="l" rtl="0">
              <a:spcBef>
                <a:spcPts val="0"/>
              </a:spcBef>
              <a:spcAft>
                <a:spcPts val="0"/>
              </a:spcAft>
              <a:buNone/>
            </a:pPr>
            <a:endParaRPr/>
          </a:p>
          <a:p>
            <a:pPr marL="0" lvl="0" indent="0" algn="l" rtl="0">
              <a:spcBef>
                <a:spcPts val="0"/>
              </a:spcBef>
              <a:spcAft>
                <a:spcPts val="0"/>
              </a:spcAft>
              <a:buNone/>
            </a:pPr>
            <a:r>
              <a:rPr lang="en"/>
              <a:t>Screen scraping. Screen scraping is simply the software robot copy things from a webpage. One of the major benefits of RPA is that it can scrape anything from a website. </a:t>
            </a:r>
            <a:endParaRPr/>
          </a:p>
          <a:p>
            <a:pPr marL="0" lvl="0" indent="0" algn="l" rtl="0">
              <a:spcBef>
                <a:spcPts val="0"/>
              </a:spcBef>
              <a:spcAft>
                <a:spcPts val="0"/>
              </a:spcAft>
              <a:buNone/>
            </a:pPr>
            <a:endParaRPr/>
          </a:p>
          <a:p>
            <a:pPr marL="0" lvl="0" indent="0" algn="l" rtl="0">
              <a:spcBef>
                <a:spcPts val="0"/>
              </a:spcBef>
              <a:spcAft>
                <a:spcPts val="0"/>
              </a:spcAft>
              <a:buNone/>
            </a:pPr>
            <a:r>
              <a:rPr lang="en"/>
              <a:t>Key stokes. If you’ve ever navigated a spreadsheet or a webpage without a mouse, you’ve used keystrokes. RPA can use predefined keystrokes, for example hitting tab or enter, to isolate navigate webpages or software. </a:t>
            </a:r>
            <a:endParaRPr/>
          </a:p>
          <a:p>
            <a:pPr marL="0" lvl="0" indent="0" algn="l" rtl="0">
              <a:spcBef>
                <a:spcPts val="0"/>
              </a:spcBef>
              <a:spcAft>
                <a:spcPts val="0"/>
              </a:spcAft>
              <a:buNone/>
            </a:pPr>
            <a:endParaRPr/>
          </a:p>
          <a:p>
            <a:pPr marL="0" lvl="0" indent="0" algn="l" rtl="0">
              <a:spcBef>
                <a:spcPts val="0"/>
              </a:spcBef>
              <a:spcAft>
                <a:spcPts val="0"/>
              </a:spcAft>
              <a:buNone/>
            </a:pPr>
            <a:r>
              <a:rPr lang="en"/>
              <a:t>Image recognition. In essence you can train the robot to recognize a certain image on a page. By recognizing the image, the software robot can interact with it. There has been a lot of improvement in this space to recognize the shape, color, and position of elements of a web-page.</a:t>
            </a:r>
            <a:endParaRPr/>
          </a:p>
          <a:p>
            <a:pPr marL="0" lvl="0" indent="0" algn="l" rtl="0">
              <a:spcBef>
                <a:spcPts val="0"/>
              </a:spcBef>
              <a:spcAft>
                <a:spcPts val="0"/>
              </a:spcAft>
              <a:buNone/>
            </a:pPr>
            <a:endParaRPr/>
          </a:p>
          <a:p>
            <a:pPr marL="0" lvl="0" indent="0" algn="l" rtl="0">
              <a:spcBef>
                <a:spcPts val="0"/>
              </a:spcBef>
              <a:spcAft>
                <a:spcPts val="0"/>
              </a:spcAft>
              <a:buNone/>
            </a:pPr>
            <a:r>
              <a:rPr lang="en"/>
              <a:t>All of these things are common techniques deployed by RPA developers.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602543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f0a05d4412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f0a05d4412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b93b229594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b93b229594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a:extLst>
            <a:ext uri="{FF2B5EF4-FFF2-40B4-BE49-F238E27FC236}">
              <a16:creationId xmlns:a16="http://schemas.microsoft.com/office/drawing/2014/main" id="{02BEB770-6510-227D-E41B-ECC3F9F04D47}"/>
            </a:ext>
          </a:extLst>
        </p:cNvPr>
        <p:cNvGrpSpPr/>
        <p:nvPr/>
      </p:nvGrpSpPr>
      <p:grpSpPr>
        <a:xfrm>
          <a:off x="0" y="0"/>
          <a:ext cx="0" cy="0"/>
          <a:chOff x="0" y="0"/>
          <a:chExt cx="0" cy="0"/>
        </a:xfrm>
      </p:grpSpPr>
      <p:sp>
        <p:nvSpPr>
          <p:cNvPr id="281" name="Google Shape;281;g1f0a05d4412_0_448:notes">
            <a:extLst>
              <a:ext uri="{FF2B5EF4-FFF2-40B4-BE49-F238E27FC236}">
                <a16:creationId xmlns:a16="http://schemas.microsoft.com/office/drawing/2014/main" id="{441C6FCA-7866-8F40-DB44-44CCCEC80C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f0a05d4412_0_448:notes">
            <a:extLst>
              <a:ext uri="{FF2B5EF4-FFF2-40B4-BE49-F238E27FC236}">
                <a16:creationId xmlns:a16="http://schemas.microsoft.com/office/drawing/2014/main" id="{99860FE6-D62C-8681-57C2-B1EB97341D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watch a quick video of RPA in action. Here is a video from a SUNY professor automating the currency conversions of product sales using a leading automation platform vendor - UiPath.</a:t>
            </a:r>
            <a:endParaRPr/>
          </a:p>
          <a:p>
            <a:pPr marL="0" lvl="0" indent="0" algn="l" rtl="0">
              <a:spcBef>
                <a:spcPts val="0"/>
              </a:spcBef>
              <a:spcAft>
                <a:spcPts val="0"/>
              </a:spcAft>
              <a:buNone/>
            </a:pPr>
            <a:endParaRPr/>
          </a:p>
          <a:p>
            <a:pPr marL="0" lvl="0" indent="0" algn="l" rtl="0">
              <a:spcBef>
                <a:spcPts val="0"/>
              </a:spcBef>
              <a:spcAft>
                <a:spcPts val="0"/>
              </a:spcAft>
              <a:buNone/>
            </a:pPr>
            <a:r>
              <a:rPr lang="en"/>
              <a:t>I am purposefully using a non-healthcare example, to illustrate the basics of HOW RPA works. So don’t get distracted by the content - I know that you don’t do currency conversions in your job today.</a:t>
            </a:r>
            <a:endParaRPr/>
          </a:p>
          <a:p>
            <a:pPr marL="0" lvl="0" indent="0" algn="l" rtl="0">
              <a:spcBef>
                <a:spcPts val="0"/>
              </a:spcBef>
              <a:spcAft>
                <a:spcPts val="0"/>
              </a:spcAft>
              <a:buNone/>
            </a:pPr>
            <a:endParaRPr/>
          </a:p>
          <a:p>
            <a:pPr marL="0" lvl="0" indent="0" algn="l" rtl="0">
              <a:spcBef>
                <a:spcPts val="0"/>
              </a:spcBef>
              <a:spcAft>
                <a:spcPts val="0"/>
              </a:spcAft>
              <a:buNone/>
            </a:pPr>
            <a:r>
              <a:rPr lang="en"/>
              <a:t> You’ll notice that instead of a Call and Response framework, that an API uses, RPA is taking the same steps that you and I would take to complete the task. The bot is using google to find current exchange rates, copy those exchange rates and input them into a spreadsheet. Then within the spreadsheet the automation is running some analytics to covert the data entry. Lets take a look: Start video at 00:22 and end at 2:28 (Totally awesome).</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APIs, there is a lot more complex tasks that RPA can do. But take a moment to reflect on all the times that you have to repeatedly move information from system to another. This is the bread and butter of RPA. </a:t>
            </a:r>
            <a:endParaRPr/>
          </a:p>
          <a:p>
            <a:pPr marL="0" lvl="0" indent="0" algn="l" rtl="0">
              <a:spcBef>
                <a:spcPts val="0"/>
              </a:spcBef>
              <a:spcAft>
                <a:spcPts val="0"/>
              </a:spcAft>
              <a:buNone/>
            </a:pPr>
            <a:endParaRPr/>
          </a:p>
          <a:p>
            <a:pPr marL="0" lvl="0" indent="0" algn="l" rtl="0">
              <a:spcBef>
                <a:spcPts val="0"/>
              </a:spcBef>
              <a:spcAft>
                <a:spcPts val="0"/>
              </a:spcAft>
              <a:buNone/>
            </a:pPr>
            <a:r>
              <a:rPr lang="en"/>
              <a:t>Now lets move on to some common terms that are associated with RPA. </a:t>
            </a:r>
            <a:endParaRPr/>
          </a:p>
        </p:txBody>
      </p:sp>
    </p:spTree>
    <p:extLst>
      <p:ext uri="{BB962C8B-B14F-4D97-AF65-F5344CB8AC3E}">
        <p14:creationId xmlns:p14="http://schemas.microsoft.com/office/powerpoint/2010/main" val="3511201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f0a05d4412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f0a05d4412_0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watch a quick video of RPA in action. Here is a video from a SUNY professor automating the currency conversions of product sales using a leading automation platform vendor - UiPath.</a:t>
            </a:r>
            <a:endParaRPr/>
          </a:p>
          <a:p>
            <a:pPr marL="0" lvl="0" indent="0" algn="l" rtl="0">
              <a:spcBef>
                <a:spcPts val="0"/>
              </a:spcBef>
              <a:spcAft>
                <a:spcPts val="0"/>
              </a:spcAft>
              <a:buNone/>
            </a:pPr>
            <a:endParaRPr/>
          </a:p>
          <a:p>
            <a:pPr marL="0" lvl="0" indent="0" algn="l" rtl="0">
              <a:spcBef>
                <a:spcPts val="0"/>
              </a:spcBef>
              <a:spcAft>
                <a:spcPts val="0"/>
              </a:spcAft>
              <a:buNone/>
            </a:pPr>
            <a:r>
              <a:rPr lang="en"/>
              <a:t>I am purposefully using a non-healthcare example, to illustrate the basics of HOW RPA works. So don’t get distracted by the content - I know that you don’t do currency conversions in your job today.</a:t>
            </a:r>
            <a:endParaRPr/>
          </a:p>
          <a:p>
            <a:pPr marL="0" lvl="0" indent="0" algn="l" rtl="0">
              <a:spcBef>
                <a:spcPts val="0"/>
              </a:spcBef>
              <a:spcAft>
                <a:spcPts val="0"/>
              </a:spcAft>
              <a:buNone/>
            </a:pPr>
            <a:endParaRPr/>
          </a:p>
          <a:p>
            <a:pPr marL="0" lvl="0" indent="0" algn="l" rtl="0">
              <a:spcBef>
                <a:spcPts val="0"/>
              </a:spcBef>
              <a:spcAft>
                <a:spcPts val="0"/>
              </a:spcAft>
              <a:buNone/>
            </a:pPr>
            <a:r>
              <a:rPr lang="en"/>
              <a:t> You’ll notice that instead of a Call and Response framework, that an API uses, RPA is taking the same steps that you and I would take to complete the task. The bot is using google to find current exchange rates, copy those exchange rates and input them into a spreadsheet. Then within the spreadsheet the automation is running some analytics to covert the data entry. Lets take a look: Start video at 00:22 and end at 2:28 (Totally awesome).</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APIs, there is a lot more complex tasks that RPA can do. But take a moment to reflect on all the times that you have to repeatedly move information from system to another. This is the bread and butter of RPA. </a:t>
            </a:r>
            <a:endParaRPr/>
          </a:p>
          <a:p>
            <a:pPr marL="0" lvl="0" indent="0" algn="l" rtl="0">
              <a:spcBef>
                <a:spcPts val="0"/>
              </a:spcBef>
              <a:spcAft>
                <a:spcPts val="0"/>
              </a:spcAft>
              <a:buNone/>
            </a:pPr>
            <a:endParaRPr/>
          </a:p>
          <a:p>
            <a:pPr marL="0" lvl="0" indent="0" algn="l" rtl="0">
              <a:spcBef>
                <a:spcPts val="0"/>
              </a:spcBef>
              <a:spcAft>
                <a:spcPts val="0"/>
              </a:spcAft>
              <a:buNone/>
            </a:pPr>
            <a:r>
              <a:rPr lang="en"/>
              <a:t>Now lets move on to some common terms that are associated with RPA.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a:extLst>
            <a:ext uri="{FF2B5EF4-FFF2-40B4-BE49-F238E27FC236}">
              <a16:creationId xmlns:a16="http://schemas.microsoft.com/office/drawing/2014/main" id="{D0B5B1C5-9DB8-3CB1-59F6-370E35671343}"/>
            </a:ext>
          </a:extLst>
        </p:cNvPr>
        <p:cNvGrpSpPr/>
        <p:nvPr/>
      </p:nvGrpSpPr>
      <p:grpSpPr>
        <a:xfrm>
          <a:off x="0" y="0"/>
          <a:ext cx="0" cy="0"/>
          <a:chOff x="0" y="0"/>
          <a:chExt cx="0" cy="0"/>
        </a:xfrm>
      </p:grpSpPr>
      <p:sp>
        <p:nvSpPr>
          <p:cNvPr id="281" name="Google Shape;281;g1f0a05d4412_0_448:notes">
            <a:extLst>
              <a:ext uri="{FF2B5EF4-FFF2-40B4-BE49-F238E27FC236}">
                <a16:creationId xmlns:a16="http://schemas.microsoft.com/office/drawing/2014/main" id="{187B20C6-025B-D797-62CF-FEA62F9B9E8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f0a05d4412_0_448:notes">
            <a:extLst>
              <a:ext uri="{FF2B5EF4-FFF2-40B4-BE49-F238E27FC236}">
                <a16:creationId xmlns:a16="http://schemas.microsoft.com/office/drawing/2014/main" id="{3FF8730C-EB3D-AB5A-F876-B65C7B012B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watch a quick video of RPA in action. Here is a video from a SUNY professor automating the currency conversions of product sales using a leading automation platform vendor - UiPath.</a:t>
            </a:r>
            <a:endParaRPr/>
          </a:p>
          <a:p>
            <a:pPr marL="0" lvl="0" indent="0" algn="l" rtl="0">
              <a:spcBef>
                <a:spcPts val="0"/>
              </a:spcBef>
              <a:spcAft>
                <a:spcPts val="0"/>
              </a:spcAft>
              <a:buNone/>
            </a:pPr>
            <a:endParaRPr/>
          </a:p>
          <a:p>
            <a:pPr marL="0" lvl="0" indent="0" algn="l" rtl="0">
              <a:spcBef>
                <a:spcPts val="0"/>
              </a:spcBef>
              <a:spcAft>
                <a:spcPts val="0"/>
              </a:spcAft>
              <a:buNone/>
            </a:pPr>
            <a:r>
              <a:rPr lang="en"/>
              <a:t>I am purposefully using a non-healthcare example, to illustrate the basics of HOW RPA works. So don’t get distracted by the content - I know that you don’t do currency conversions in your job today.</a:t>
            </a:r>
            <a:endParaRPr/>
          </a:p>
          <a:p>
            <a:pPr marL="0" lvl="0" indent="0" algn="l" rtl="0">
              <a:spcBef>
                <a:spcPts val="0"/>
              </a:spcBef>
              <a:spcAft>
                <a:spcPts val="0"/>
              </a:spcAft>
              <a:buNone/>
            </a:pPr>
            <a:endParaRPr/>
          </a:p>
          <a:p>
            <a:pPr marL="0" lvl="0" indent="0" algn="l" rtl="0">
              <a:spcBef>
                <a:spcPts val="0"/>
              </a:spcBef>
              <a:spcAft>
                <a:spcPts val="0"/>
              </a:spcAft>
              <a:buNone/>
            </a:pPr>
            <a:r>
              <a:rPr lang="en"/>
              <a:t> You’ll notice that instead of a Call and Response framework, that an API uses, RPA is taking the same steps that you and I would take to complete the task. The bot is using google to find current exchange rates, copy those exchange rates and input them into a spreadsheet. Then within the spreadsheet the automation is running some analytics to covert the data entry. Lets take a look: Start video at 00:22 and end at 2:28 (Totally awesome).</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APIs, there is a lot more complex tasks that RPA can do. But take a moment to reflect on all the times that you have to repeatedly move information from system to another. This is the bread and butter of RPA. </a:t>
            </a:r>
            <a:endParaRPr/>
          </a:p>
          <a:p>
            <a:pPr marL="0" lvl="0" indent="0" algn="l" rtl="0">
              <a:spcBef>
                <a:spcPts val="0"/>
              </a:spcBef>
              <a:spcAft>
                <a:spcPts val="0"/>
              </a:spcAft>
              <a:buNone/>
            </a:pPr>
            <a:endParaRPr/>
          </a:p>
          <a:p>
            <a:pPr marL="0" lvl="0" indent="0" algn="l" rtl="0">
              <a:spcBef>
                <a:spcPts val="0"/>
              </a:spcBef>
              <a:spcAft>
                <a:spcPts val="0"/>
              </a:spcAft>
              <a:buNone/>
            </a:pPr>
            <a:r>
              <a:rPr lang="en"/>
              <a:t>Now lets move on to some common terms that are associated with RPA. </a:t>
            </a:r>
            <a:endParaRPr/>
          </a:p>
        </p:txBody>
      </p:sp>
    </p:spTree>
    <p:extLst>
      <p:ext uri="{BB962C8B-B14F-4D97-AF65-F5344CB8AC3E}">
        <p14:creationId xmlns:p14="http://schemas.microsoft.com/office/powerpoint/2010/main" val="425284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a:extLst>
            <a:ext uri="{FF2B5EF4-FFF2-40B4-BE49-F238E27FC236}">
              <a16:creationId xmlns:a16="http://schemas.microsoft.com/office/drawing/2014/main" id="{CFF14650-31E5-2C45-6CBC-EDC2A29D39A3}"/>
            </a:ext>
          </a:extLst>
        </p:cNvPr>
        <p:cNvGrpSpPr/>
        <p:nvPr/>
      </p:nvGrpSpPr>
      <p:grpSpPr>
        <a:xfrm>
          <a:off x="0" y="0"/>
          <a:ext cx="0" cy="0"/>
          <a:chOff x="0" y="0"/>
          <a:chExt cx="0" cy="0"/>
        </a:xfrm>
      </p:grpSpPr>
      <p:sp>
        <p:nvSpPr>
          <p:cNvPr id="281" name="Google Shape;281;g1f0a05d4412_0_448:notes">
            <a:extLst>
              <a:ext uri="{FF2B5EF4-FFF2-40B4-BE49-F238E27FC236}">
                <a16:creationId xmlns:a16="http://schemas.microsoft.com/office/drawing/2014/main" id="{2D9B788A-9CB2-5C1E-83E5-DB33634CCC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f0a05d4412_0_448:notes">
            <a:extLst>
              <a:ext uri="{FF2B5EF4-FFF2-40B4-BE49-F238E27FC236}">
                <a16:creationId xmlns:a16="http://schemas.microsoft.com/office/drawing/2014/main" id="{1F8DE0B4-9C1A-37FB-C16B-CF26065709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watch a quick video of RPA in action. Here is a video from a SUNY professor automating the currency conversions of product sales using a leading automation platform vendor - UiPath.</a:t>
            </a:r>
            <a:endParaRPr/>
          </a:p>
          <a:p>
            <a:pPr marL="0" lvl="0" indent="0" algn="l" rtl="0">
              <a:spcBef>
                <a:spcPts val="0"/>
              </a:spcBef>
              <a:spcAft>
                <a:spcPts val="0"/>
              </a:spcAft>
              <a:buNone/>
            </a:pPr>
            <a:endParaRPr/>
          </a:p>
          <a:p>
            <a:pPr marL="0" lvl="0" indent="0" algn="l" rtl="0">
              <a:spcBef>
                <a:spcPts val="0"/>
              </a:spcBef>
              <a:spcAft>
                <a:spcPts val="0"/>
              </a:spcAft>
              <a:buNone/>
            </a:pPr>
            <a:r>
              <a:rPr lang="en"/>
              <a:t>I am purposefully using a non-healthcare example, to illustrate the basics of HOW RPA works. So don’t get distracted by the content - I know that you don’t do currency conversions in your job today.</a:t>
            </a:r>
            <a:endParaRPr/>
          </a:p>
          <a:p>
            <a:pPr marL="0" lvl="0" indent="0" algn="l" rtl="0">
              <a:spcBef>
                <a:spcPts val="0"/>
              </a:spcBef>
              <a:spcAft>
                <a:spcPts val="0"/>
              </a:spcAft>
              <a:buNone/>
            </a:pPr>
            <a:endParaRPr/>
          </a:p>
          <a:p>
            <a:pPr marL="0" lvl="0" indent="0" algn="l" rtl="0">
              <a:spcBef>
                <a:spcPts val="0"/>
              </a:spcBef>
              <a:spcAft>
                <a:spcPts val="0"/>
              </a:spcAft>
              <a:buNone/>
            </a:pPr>
            <a:r>
              <a:rPr lang="en"/>
              <a:t> You’ll notice that instead of a Call and Response framework, that an API uses, RPA is taking the same steps that you and I would take to complete the task. The bot is using google to find current exchange rates, copy those exchange rates and input them into a spreadsheet. Then within the spreadsheet the automation is running some analytics to covert the data entry. Lets take a look: Start video at 00:22 and end at 2:28 (Totally awesome).</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APIs, there is a lot more complex tasks that RPA can do. But take a moment to reflect on all the times that you have to repeatedly move information from system to another. This is the bread and butter of RPA. </a:t>
            </a:r>
            <a:endParaRPr/>
          </a:p>
          <a:p>
            <a:pPr marL="0" lvl="0" indent="0" algn="l" rtl="0">
              <a:spcBef>
                <a:spcPts val="0"/>
              </a:spcBef>
              <a:spcAft>
                <a:spcPts val="0"/>
              </a:spcAft>
              <a:buNone/>
            </a:pPr>
            <a:endParaRPr/>
          </a:p>
          <a:p>
            <a:pPr marL="0" lvl="0" indent="0" algn="l" rtl="0">
              <a:spcBef>
                <a:spcPts val="0"/>
              </a:spcBef>
              <a:spcAft>
                <a:spcPts val="0"/>
              </a:spcAft>
              <a:buNone/>
            </a:pPr>
            <a:r>
              <a:rPr lang="en"/>
              <a:t>Now lets move on to some common terms that are associated with RPA. </a:t>
            </a:r>
            <a:endParaRPr/>
          </a:p>
        </p:txBody>
      </p:sp>
    </p:spTree>
    <p:extLst>
      <p:ext uri="{BB962C8B-B14F-4D97-AF65-F5344CB8AC3E}">
        <p14:creationId xmlns:p14="http://schemas.microsoft.com/office/powerpoint/2010/main" val="2156062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a:extLst>
            <a:ext uri="{FF2B5EF4-FFF2-40B4-BE49-F238E27FC236}">
              <a16:creationId xmlns:a16="http://schemas.microsoft.com/office/drawing/2014/main" id="{EB521AC1-5DDE-00E1-1919-4D17EF597395}"/>
            </a:ext>
          </a:extLst>
        </p:cNvPr>
        <p:cNvGrpSpPr/>
        <p:nvPr/>
      </p:nvGrpSpPr>
      <p:grpSpPr>
        <a:xfrm>
          <a:off x="0" y="0"/>
          <a:ext cx="0" cy="0"/>
          <a:chOff x="0" y="0"/>
          <a:chExt cx="0" cy="0"/>
        </a:xfrm>
      </p:grpSpPr>
      <p:sp>
        <p:nvSpPr>
          <p:cNvPr id="281" name="Google Shape;281;g1f0a05d4412_0_448:notes">
            <a:extLst>
              <a:ext uri="{FF2B5EF4-FFF2-40B4-BE49-F238E27FC236}">
                <a16:creationId xmlns:a16="http://schemas.microsoft.com/office/drawing/2014/main" id="{09277971-6C63-DAC4-3F54-3951F3C298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f0a05d4412_0_448:notes">
            <a:extLst>
              <a:ext uri="{FF2B5EF4-FFF2-40B4-BE49-F238E27FC236}">
                <a16:creationId xmlns:a16="http://schemas.microsoft.com/office/drawing/2014/main" id="{D55B8CBA-0156-C470-0D31-97FC1B3BE5F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watch a quick video of RPA in action. Here is a video from a SUNY professor automating the currency conversions of product sales using a leading automation platform vendor - UiPath.</a:t>
            </a:r>
            <a:endParaRPr/>
          </a:p>
          <a:p>
            <a:pPr marL="0" lvl="0" indent="0" algn="l" rtl="0">
              <a:spcBef>
                <a:spcPts val="0"/>
              </a:spcBef>
              <a:spcAft>
                <a:spcPts val="0"/>
              </a:spcAft>
              <a:buNone/>
            </a:pPr>
            <a:endParaRPr/>
          </a:p>
          <a:p>
            <a:pPr marL="0" lvl="0" indent="0" algn="l" rtl="0">
              <a:spcBef>
                <a:spcPts val="0"/>
              </a:spcBef>
              <a:spcAft>
                <a:spcPts val="0"/>
              </a:spcAft>
              <a:buNone/>
            </a:pPr>
            <a:r>
              <a:rPr lang="en"/>
              <a:t>I am purposefully using a non-healthcare example, to illustrate the basics of HOW RPA works. So don’t get distracted by the content - I know that you don’t do currency conversions in your job today.</a:t>
            </a:r>
            <a:endParaRPr/>
          </a:p>
          <a:p>
            <a:pPr marL="0" lvl="0" indent="0" algn="l" rtl="0">
              <a:spcBef>
                <a:spcPts val="0"/>
              </a:spcBef>
              <a:spcAft>
                <a:spcPts val="0"/>
              </a:spcAft>
              <a:buNone/>
            </a:pPr>
            <a:endParaRPr/>
          </a:p>
          <a:p>
            <a:pPr marL="0" lvl="0" indent="0" algn="l" rtl="0">
              <a:spcBef>
                <a:spcPts val="0"/>
              </a:spcBef>
              <a:spcAft>
                <a:spcPts val="0"/>
              </a:spcAft>
              <a:buNone/>
            </a:pPr>
            <a:r>
              <a:rPr lang="en"/>
              <a:t> You’ll notice that instead of a Call and Response framework, that an API uses, RPA is taking the same steps that you and I would take to complete the task. The bot is using google to find current exchange rates, copy those exchange rates and input them into a spreadsheet. Then within the spreadsheet the automation is running some analytics to covert the data entry. Lets take a look: Start video at 00:22 and end at 2:28 (Totally awesome).</a:t>
            </a:r>
            <a:endParaRPr/>
          </a:p>
          <a:p>
            <a:pPr marL="0" lvl="0" indent="0" algn="l" rtl="0">
              <a:spcBef>
                <a:spcPts val="0"/>
              </a:spcBef>
              <a:spcAft>
                <a:spcPts val="0"/>
              </a:spcAft>
              <a:buNone/>
            </a:pPr>
            <a:endParaRPr/>
          </a:p>
          <a:p>
            <a:pPr marL="0" lvl="0" indent="0" algn="l" rtl="0">
              <a:spcBef>
                <a:spcPts val="0"/>
              </a:spcBef>
              <a:spcAft>
                <a:spcPts val="0"/>
              </a:spcAft>
              <a:buNone/>
            </a:pPr>
            <a:r>
              <a:rPr lang="en"/>
              <a:t>Similar to APIs, there is a lot more complex tasks that RPA can do. But take a moment to reflect on all the times that you have to repeatedly move information from system to another. This is the bread and butter of RPA. </a:t>
            </a:r>
            <a:endParaRPr/>
          </a:p>
          <a:p>
            <a:pPr marL="0" lvl="0" indent="0" algn="l" rtl="0">
              <a:spcBef>
                <a:spcPts val="0"/>
              </a:spcBef>
              <a:spcAft>
                <a:spcPts val="0"/>
              </a:spcAft>
              <a:buNone/>
            </a:pPr>
            <a:endParaRPr/>
          </a:p>
          <a:p>
            <a:pPr marL="0" lvl="0" indent="0" algn="l" rtl="0">
              <a:spcBef>
                <a:spcPts val="0"/>
              </a:spcBef>
              <a:spcAft>
                <a:spcPts val="0"/>
              </a:spcAft>
              <a:buNone/>
            </a:pPr>
            <a:r>
              <a:rPr lang="en"/>
              <a:t>Now lets move on to some common terms that are associated with RPA. </a:t>
            </a:r>
            <a:endParaRPr/>
          </a:p>
        </p:txBody>
      </p:sp>
    </p:spTree>
    <p:extLst>
      <p:ext uri="{BB962C8B-B14F-4D97-AF65-F5344CB8AC3E}">
        <p14:creationId xmlns:p14="http://schemas.microsoft.com/office/powerpoint/2010/main" val="1170172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4B585A"/>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2"/>
              </a:buClr>
              <a:buSzPts val="4800"/>
              <a:buFont typeface="Roboto"/>
              <a:buNone/>
              <a:defRPr sz="4800">
                <a:solidFill>
                  <a:schemeClr val="lt2"/>
                </a:solidFill>
                <a:latin typeface="Roboto"/>
                <a:ea typeface="Roboto"/>
                <a:cs typeface="Roboto"/>
                <a:sym typeface="Roboto"/>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2"/>
              </a:buClr>
              <a:buSzPts val="2800"/>
              <a:buFont typeface="Roboto"/>
              <a:buNone/>
              <a:defRPr sz="2800">
                <a:solidFill>
                  <a:schemeClr val="lt2"/>
                </a:solidFill>
                <a:latin typeface="Roboto"/>
                <a:ea typeface="Roboto"/>
                <a:cs typeface="Roboto"/>
                <a:sym typeface="Robot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4B585A"/>
                </a:solidFill>
                <a:latin typeface="Roboto"/>
                <a:ea typeface="Roboto"/>
                <a:cs typeface="Roboto"/>
                <a:sym typeface="Roboto"/>
              </a:defRPr>
            </a:lvl1pPr>
            <a:lvl2pPr lvl="1">
              <a:buNone/>
              <a:defRPr sz="1300">
                <a:solidFill>
                  <a:srgbClr val="4B585A"/>
                </a:solidFill>
                <a:latin typeface="Roboto"/>
                <a:ea typeface="Roboto"/>
                <a:cs typeface="Roboto"/>
                <a:sym typeface="Roboto"/>
              </a:defRPr>
            </a:lvl2pPr>
            <a:lvl3pPr lvl="2">
              <a:buNone/>
              <a:defRPr sz="1300">
                <a:solidFill>
                  <a:srgbClr val="4B585A"/>
                </a:solidFill>
                <a:latin typeface="Roboto"/>
                <a:ea typeface="Roboto"/>
                <a:cs typeface="Roboto"/>
                <a:sym typeface="Roboto"/>
              </a:defRPr>
            </a:lvl3pPr>
            <a:lvl4pPr lvl="3">
              <a:buNone/>
              <a:defRPr sz="1300">
                <a:solidFill>
                  <a:srgbClr val="4B585A"/>
                </a:solidFill>
                <a:latin typeface="Roboto"/>
                <a:ea typeface="Roboto"/>
                <a:cs typeface="Roboto"/>
                <a:sym typeface="Roboto"/>
              </a:defRPr>
            </a:lvl4pPr>
            <a:lvl5pPr lvl="4">
              <a:buNone/>
              <a:defRPr sz="1300">
                <a:solidFill>
                  <a:srgbClr val="4B585A"/>
                </a:solidFill>
                <a:latin typeface="Roboto"/>
                <a:ea typeface="Roboto"/>
                <a:cs typeface="Roboto"/>
                <a:sym typeface="Roboto"/>
              </a:defRPr>
            </a:lvl5pPr>
            <a:lvl6pPr lvl="5">
              <a:buNone/>
              <a:defRPr sz="1300">
                <a:solidFill>
                  <a:srgbClr val="4B585A"/>
                </a:solidFill>
                <a:latin typeface="Roboto"/>
                <a:ea typeface="Roboto"/>
                <a:cs typeface="Roboto"/>
                <a:sym typeface="Roboto"/>
              </a:defRPr>
            </a:lvl6pPr>
            <a:lvl7pPr lvl="6">
              <a:buNone/>
              <a:defRPr sz="1300">
                <a:solidFill>
                  <a:srgbClr val="4B585A"/>
                </a:solidFill>
                <a:latin typeface="Roboto"/>
                <a:ea typeface="Roboto"/>
                <a:cs typeface="Roboto"/>
                <a:sym typeface="Roboto"/>
              </a:defRPr>
            </a:lvl7pPr>
            <a:lvl8pPr lvl="7">
              <a:buNone/>
              <a:defRPr sz="1300">
                <a:solidFill>
                  <a:srgbClr val="4B585A"/>
                </a:solidFill>
                <a:latin typeface="Roboto"/>
                <a:ea typeface="Roboto"/>
                <a:cs typeface="Roboto"/>
                <a:sym typeface="Roboto"/>
              </a:defRPr>
            </a:lvl8pPr>
            <a:lvl9pPr lvl="8">
              <a:buNone/>
              <a:defRPr sz="1300">
                <a:solidFill>
                  <a:srgbClr val="4B585A"/>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st Slide 1">
  <p:cSld name="BLANK_3">
    <p:bg>
      <p:bgPr>
        <a:solidFill>
          <a:srgbClr val="4B585A"/>
        </a:solidFill>
        <a:effectLst/>
      </p:bgPr>
    </p:bg>
    <p:spTree>
      <p:nvGrpSpPr>
        <p:cNvPr id="1" name="Shape 70"/>
        <p:cNvGrpSpPr/>
        <p:nvPr/>
      </p:nvGrpSpPr>
      <p:grpSpPr>
        <a:xfrm>
          <a:off x="0" y="0"/>
          <a:ext cx="0" cy="0"/>
          <a:chOff x="0" y="0"/>
          <a:chExt cx="0" cy="0"/>
        </a:xfrm>
      </p:grpSpPr>
      <p:pic>
        <p:nvPicPr>
          <p:cNvPr id="71" name="Google Shape;71;p11"/>
          <p:cNvPicPr preferRelativeResize="0"/>
          <p:nvPr/>
        </p:nvPicPr>
        <p:blipFill rotWithShape="1">
          <a:blip r:embed="rId2">
            <a:alphaModFix amt="50000"/>
          </a:blip>
          <a:srcRect/>
          <a:stretch/>
        </p:blipFill>
        <p:spPr>
          <a:xfrm>
            <a:off x="0" y="0"/>
            <a:ext cx="9144001" cy="5143500"/>
          </a:xfrm>
          <a:prstGeom prst="rect">
            <a:avLst/>
          </a:prstGeom>
          <a:noFill/>
          <a:ln>
            <a:noFill/>
          </a:ln>
        </p:spPr>
      </p:pic>
      <p:pic>
        <p:nvPicPr>
          <p:cNvPr id="72" name="Google Shape;72;p11"/>
          <p:cNvPicPr preferRelativeResize="0"/>
          <p:nvPr/>
        </p:nvPicPr>
        <p:blipFill rotWithShape="1">
          <a:blip r:embed="rId3">
            <a:alphaModFix/>
          </a:blip>
          <a:srcRect/>
          <a:stretch/>
        </p:blipFill>
        <p:spPr>
          <a:xfrm>
            <a:off x="3089975" y="1973675"/>
            <a:ext cx="2964051" cy="1196150"/>
          </a:xfrm>
          <a:prstGeom prst="rect">
            <a:avLst/>
          </a:prstGeom>
          <a:noFill/>
          <a:ln>
            <a:noFill/>
          </a:ln>
        </p:spPr>
      </p:pic>
      <p:sp>
        <p:nvSpPr>
          <p:cNvPr id="73" name="Google Shape;73;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rgbClr val="4B585A"/>
                </a:solidFill>
                <a:latin typeface="Roboto"/>
                <a:ea typeface="Roboto"/>
                <a:cs typeface="Roboto"/>
                <a:sym typeface="Roboto"/>
              </a:defRPr>
            </a:lvl1pPr>
            <a:lvl2pPr lvl="1" rtl="0">
              <a:buNone/>
              <a:defRPr sz="1300">
                <a:solidFill>
                  <a:srgbClr val="4B585A"/>
                </a:solidFill>
                <a:latin typeface="Roboto"/>
                <a:ea typeface="Roboto"/>
                <a:cs typeface="Roboto"/>
                <a:sym typeface="Roboto"/>
              </a:defRPr>
            </a:lvl2pPr>
            <a:lvl3pPr lvl="2" rtl="0">
              <a:buNone/>
              <a:defRPr sz="1300">
                <a:solidFill>
                  <a:srgbClr val="4B585A"/>
                </a:solidFill>
                <a:latin typeface="Roboto"/>
                <a:ea typeface="Roboto"/>
                <a:cs typeface="Roboto"/>
                <a:sym typeface="Roboto"/>
              </a:defRPr>
            </a:lvl3pPr>
            <a:lvl4pPr lvl="3" rtl="0">
              <a:buNone/>
              <a:defRPr sz="1300">
                <a:solidFill>
                  <a:srgbClr val="4B585A"/>
                </a:solidFill>
                <a:latin typeface="Roboto"/>
                <a:ea typeface="Roboto"/>
                <a:cs typeface="Roboto"/>
                <a:sym typeface="Roboto"/>
              </a:defRPr>
            </a:lvl4pPr>
            <a:lvl5pPr lvl="4" rtl="0">
              <a:buNone/>
              <a:defRPr sz="1300">
                <a:solidFill>
                  <a:srgbClr val="4B585A"/>
                </a:solidFill>
                <a:latin typeface="Roboto"/>
                <a:ea typeface="Roboto"/>
                <a:cs typeface="Roboto"/>
                <a:sym typeface="Roboto"/>
              </a:defRPr>
            </a:lvl5pPr>
            <a:lvl6pPr lvl="5" rtl="0">
              <a:buNone/>
              <a:defRPr sz="1300">
                <a:solidFill>
                  <a:srgbClr val="4B585A"/>
                </a:solidFill>
                <a:latin typeface="Roboto"/>
                <a:ea typeface="Roboto"/>
                <a:cs typeface="Roboto"/>
                <a:sym typeface="Roboto"/>
              </a:defRPr>
            </a:lvl6pPr>
            <a:lvl7pPr lvl="6" rtl="0">
              <a:buNone/>
              <a:defRPr sz="1300">
                <a:solidFill>
                  <a:srgbClr val="4B585A"/>
                </a:solidFill>
                <a:latin typeface="Roboto"/>
                <a:ea typeface="Roboto"/>
                <a:cs typeface="Roboto"/>
                <a:sym typeface="Roboto"/>
              </a:defRPr>
            </a:lvl7pPr>
            <a:lvl8pPr lvl="7" rtl="0">
              <a:buNone/>
              <a:defRPr sz="1300">
                <a:solidFill>
                  <a:srgbClr val="4B585A"/>
                </a:solidFill>
                <a:latin typeface="Roboto"/>
                <a:ea typeface="Roboto"/>
                <a:cs typeface="Roboto"/>
                <a:sym typeface="Roboto"/>
              </a:defRPr>
            </a:lvl8pPr>
            <a:lvl9pPr lvl="8" rtl="0">
              <a:buNone/>
              <a:defRPr sz="1300">
                <a:solidFill>
                  <a:srgbClr val="4B585A"/>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3">
  <p:cSld name="TITLE_AND_BODY_6">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76" name="Google Shape;76;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77" name="Google Shape;77;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p:cSld name="TITLE_AND_BODY_3">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80" name="Google Shape;80;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81" name="Google Shape;81;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4">
  <p:cSld name="TITLE_AND_BODY_7">
    <p:spTree>
      <p:nvGrpSpPr>
        <p:cNvPr id="1" name="Shape 82"/>
        <p:cNvGrpSpPr/>
        <p:nvPr/>
      </p:nvGrpSpPr>
      <p:grpSpPr>
        <a:xfrm>
          <a:off x="0" y="0"/>
          <a:ext cx="0" cy="0"/>
          <a:chOff x="0" y="0"/>
          <a:chExt cx="0" cy="0"/>
        </a:xfrm>
      </p:grpSpPr>
      <p:sp>
        <p:nvSpPr>
          <p:cNvPr id="83" name="Google Shape;83;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84" name="Google Shape;84;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85" name="Google Shape;85;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1">
  <p:cSld name="TITLE_AND_BODY_4">
    <p:spTree>
      <p:nvGrpSpPr>
        <p:cNvPr id="1" name="Shape 86"/>
        <p:cNvGrpSpPr/>
        <p:nvPr/>
      </p:nvGrpSpPr>
      <p:grpSpPr>
        <a:xfrm>
          <a:off x="0" y="0"/>
          <a:ext cx="0" cy="0"/>
          <a:chOff x="0" y="0"/>
          <a:chExt cx="0" cy="0"/>
        </a:xfrm>
      </p:grpSpPr>
      <p:sp>
        <p:nvSpPr>
          <p:cNvPr id="87" name="Google Shape;87;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88" name="Google Shape;88;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89" name="Google Shape;8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2">
  <p:cSld name="TITLE_AND_BODY_5">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92" name="Google Shape;92;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93" name="Google Shape;93;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First Slide">
  <p:cSld name="CUSTOM_2">
    <p:spTree>
      <p:nvGrpSpPr>
        <p:cNvPr id="1" name="Shape 13"/>
        <p:cNvGrpSpPr/>
        <p:nvPr/>
      </p:nvGrpSpPr>
      <p:grpSpPr>
        <a:xfrm>
          <a:off x="0" y="0"/>
          <a:ext cx="0" cy="0"/>
          <a:chOff x="0" y="0"/>
          <a:chExt cx="0" cy="0"/>
        </a:xfrm>
      </p:grpSpPr>
      <p:sp>
        <p:nvSpPr>
          <p:cNvPr id="14" name="Google Shape;1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 name="Google Shape;15;p3"/>
          <p:cNvSpPr/>
          <p:nvPr/>
        </p:nvSpPr>
        <p:spPr>
          <a:xfrm>
            <a:off x="2919806" y="1910873"/>
            <a:ext cx="3304388" cy="1321755"/>
          </a:xfrm>
          <a:custGeom>
            <a:avLst/>
            <a:gdLst/>
            <a:ahLst/>
            <a:cxnLst/>
            <a:rect l="l" t="t" r="r" b="b"/>
            <a:pathLst>
              <a:path w="8811702" h="3524681" extrusionOk="0">
                <a:moveTo>
                  <a:pt x="0" y="0"/>
                </a:moveTo>
                <a:lnTo>
                  <a:pt x="8811702" y="0"/>
                </a:lnTo>
                <a:lnTo>
                  <a:pt x="8811702" y="3524680"/>
                </a:lnTo>
                <a:lnTo>
                  <a:pt x="0" y="3524680"/>
                </a:lnTo>
                <a:lnTo>
                  <a:pt x="0" y="0"/>
                </a:lnTo>
                <a:close/>
              </a:path>
            </a:pathLst>
          </a:custGeom>
          <a:blipFill rotWithShape="1">
            <a:blip r:embed="rId2">
              <a:alphaModFix/>
            </a:blip>
            <a:stretch>
              <a:fillRect/>
            </a:stretch>
          </a:blipFill>
          <a:ln>
            <a:noFill/>
          </a:ln>
        </p:spPr>
      </p:sp>
      <p:sp>
        <p:nvSpPr>
          <p:cNvPr id="16" name="Google Shape;16;p3"/>
          <p:cNvSpPr/>
          <p:nvPr/>
        </p:nvSpPr>
        <p:spPr>
          <a:xfrm>
            <a:off x="-3014845" y="0"/>
            <a:ext cx="5143500" cy="5143500"/>
          </a:xfrm>
          <a:custGeom>
            <a:avLst/>
            <a:gdLst/>
            <a:ahLst/>
            <a:cxnLst/>
            <a:rect l="l" t="t" r="r" b="b"/>
            <a:pathLst>
              <a:path w="13716000" h="13716000" extrusionOk="0">
                <a:moveTo>
                  <a:pt x="0" y="0"/>
                </a:moveTo>
                <a:lnTo>
                  <a:pt x="13716000" y="0"/>
                </a:lnTo>
                <a:lnTo>
                  <a:pt x="13716000" y="13716000"/>
                </a:lnTo>
                <a:lnTo>
                  <a:pt x="0" y="13716000"/>
                </a:lnTo>
                <a:lnTo>
                  <a:pt x="0" y="0"/>
                </a:lnTo>
                <a:close/>
              </a:path>
            </a:pathLst>
          </a:custGeom>
          <a:blipFill rotWithShape="1">
            <a:blip r:embed="rId3">
              <a:alphaModFix amt="50000"/>
            </a:blip>
            <a:stretch>
              <a:fillRect/>
            </a:stretch>
          </a:blipFill>
          <a:ln>
            <a:noFill/>
          </a:ln>
        </p:spPr>
      </p:sp>
      <p:sp>
        <p:nvSpPr>
          <p:cNvPr id="17" name="Google Shape;17;p3"/>
          <p:cNvSpPr txBox="1"/>
          <p:nvPr/>
        </p:nvSpPr>
        <p:spPr>
          <a:xfrm>
            <a:off x="2940248" y="3204053"/>
            <a:ext cx="3263700" cy="246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83A291"/>
                </a:solidFill>
                <a:latin typeface="Roboto"/>
                <a:ea typeface="Roboto"/>
                <a:cs typeface="Roboto"/>
                <a:sym typeface="Roboto"/>
              </a:rPr>
              <a:t>a healthcare automation community</a:t>
            </a:r>
            <a:endParaRPr sz="7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slide layout">
  <p:cSld name="CUSTOM">
    <p:spTree>
      <p:nvGrpSpPr>
        <p:cNvPr id="1" name="Shape 18"/>
        <p:cNvGrpSpPr/>
        <p:nvPr/>
      </p:nvGrpSpPr>
      <p:grpSpPr>
        <a:xfrm>
          <a:off x="0" y="0"/>
          <a:ext cx="0" cy="0"/>
          <a:chOff x="0" y="0"/>
          <a:chExt cx="0" cy="0"/>
        </a:xfrm>
      </p:grpSpPr>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 name="Google Shape;20;p4"/>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B585A"/>
              </a:buClr>
              <a:buSzPts val="1200"/>
              <a:buChar char="●"/>
              <a:defRPr>
                <a:solidFill>
                  <a:srgbClr val="4B585A"/>
                </a:solidFill>
              </a:defRPr>
            </a:lvl1pPr>
            <a:lvl2pPr marL="914400" lvl="1" indent="-304800" rtl="0">
              <a:spcBef>
                <a:spcPts val="0"/>
              </a:spcBef>
              <a:spcAft>
                <a:spcPts val="0"/>
              </a:spcAft>
              <a:buClr>
                <a:srgbClr val="4B585A"/>
              </a:buClr>
              <a:buSzPts val="1200"/>
              <a:buChar char="○"/>
              <a:defRPr>
                <a:solidFill>
                  <a:srgbClr val="4B585A"/>
                </a:solidFill>
              </a:defRPr>
            </a:lvl2pPr>
            <a:lvl3pPr marL="1371600" lvl="2" indent="-304800" rtl="0">
              <a:spcBef>
                <a:spcPts val="0"/>
              </a:spcBef>
              <a:spcAft>
                <a:spcPts val="0"/>
              </a:spcAft>
              <a:buClr>
                <a:srgbClr val="4B585A"/>
              </a:buClr>
              <a:buSzPts val="1200"/>
              <a:buChar char="■"/>
              <a:defRPr>
                <a:solidFill>
                  <a:srgbClr val="4B585A"/>
                </a:solidFill>
              </a:defRPr>
            </a:lvl3pPr>
            <a:lvl4pPr marL="1828800" lvl="3" indent="-304800" rtl="0">
              <a:spcBef>
                <a:spcPts val="0"/>
              </a:spcBef>
              <a:spcAft>
                <a:spcPts val="0"/>
              </a:spcAft>
              <a:buClr>
                <a:srgbClr val="4B585A"/>
              </a:buClr>
              <a:buSzPts val="1200"/>
              <a:buChar char="●"/>
              <a:defRPr>
                <a:solidFill>
                  <a:srgbClr val="4B585A"/>
                </a:solidFill>
              </a:defRPr>
            </a:lvl4pPr>
            <a:lvl5pPr marL="2286000" lvl="4" indent="-304800" rtl="0">
              <a:spcBef>
                <a:spcPts val="0"/>
              </a:spcBef>
              <a:spcAft>
                <a:spcPts val="0"/>
              </a:spcAft>
              <a:buClr>
                <a:srgbClr val="4B585A"/>
              </a:buClr>
              <a:buSzPts val="1200"/>
              <a:buChar char="○"/>
              <a:defRPr>
                <a:solidFill>
                  <a:srgbClr val="4B585A"/>
                </a:solidFill>
              </a:defRPr>
            </a:lvl5pPr>
            <a:lvl6pPr marL="2743200" lvl="5" indent="-304800" rtl="0">
              <a:spcBef>
                <a:spcPts val="0"/>
              </a:spcBef>
              <a:spcAft>
                <a:spcPts val="0"/>
              </a:spcAft>
              <a:buClr>
                <a:srgbClr val="4B585A"/>
              </a:buClr>
              <a:buSzPts val="1200"/>
              <a:buChar char="■"/>
              <a:defRPr>
                <a:solidFill>
                  <a:srgbClr val="4B585A"/>
                </a:solidFill>
              </a:defRPr>
            </a:lvl6pPr>
            <a:lvl7pPr marL="3200400" lvl="6" indent="-304800" rtl="0">
              <a:spcBef>
                <a:spcPts val="0"/>
              </a:spcBef>
              <a:spcAft>
                <a:spcPts val="0"/>
              </a:spcAft>
              <a:buClr>
                <a:srgbClr val="4B585A"/>
              </a:buClr>
              <a:buSzPts val="1200"/>
              <a:buChar char="●"/>
              <a:defRPr>
                <a:solidFill>
                  <a:srgbClr val="4B585A"/>
                </a:solidFill>
              </a:defRPr>
            </a:lvl7pPr>
            <a:lvl8pPr marL="3657600" lvl="7" indent="-304800" rtl="0">
              <a:spcBef>
                <a:spcPts val="0"/>
              </a:spcBef>
              <a:spcAft>
                <a:spcPts val="0"/>
              </a:spcAft>
              <a:buClr>
                <a:srgbClr val="4B585A"/>
              </a:buClr>
              <a:buSzPts val="1200"/>
              <a:buChar char="○"/>
              <a:defRPr>
                <a:solidFill>
                  <a:srgbClr val="4B585A"/>
                </a:solidFill>
              </a:defRPr>
            </a:lvl8pPr>
            <a:lvl9pPr marL="4114800" lvl="8" indent="-304800" rtl="0">
              <a:spcBef>
                <a:spcPts val="0"/>
              </a:spcBef>
              <a:spcAft>
                <a:spcPts val="0"/>
              </a:spcAft>
              <a:buClr>
                <a:srgbClr val="4B585A"/>
              </a:buClr>
              <a:buSzPts val="1200"/>
              <a:buChar char="■"/>
              <a:defRPr>
                <a:solidFill>
                  <a:srgbClr val="4B585A"/>
                </a:solidFill>
              </a:defRPr>
            </a:lvl9pPr>
          </a:lstStyle>
          <a:p>
            <a:endParaRPr/>
          </a:p>
        </p:txBody>
      </p:sp>
      <p:pic>
        <p:nvPicPr>
          <p:cNvPr id="21" name="Google Shape;21;p4"/>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22" name="Google Shape;22;p4"/>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7958"/>
              </a:buClr>
              <a:buSzPts val="2800"/>
              <a:buFont typeface="Roboto"/>
              <a:buNone/>
              <a:defRPr>
                <a:solidFill>
                  <a:srgbClr val="467958"/>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4"/>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elen's slide layout">
  <p:cSld name="CUSTOM_1">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6" name="Google Shape;26;p5"/>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B585A"/>
              </a:buClr>
              <a:buSzPts val="1200"/>
              <a:buChar char="●"/>
              <a:defRPr>
                <a:solidFill>
                  <a:srgbClr val="4B585A"/>
                </a:solidFill>
              </a:defRPr>
            </a:lvl1pPr>
            <a:lvl2pPr marL="914400" lvl="1" indent="-304800" rtl="0">
              <a:spcBef>
                <a:spcPts val="0"/>
              </a:spcBef>
              <a:spcAft>
                <a:spcPts val="0"/>
              </a:spcAft>
              <a:buClr>
                <a:srgbClr val="4B585A"/>
              </a:buClr>
              <a:buSzPts val="1200"/>
              <a:buChar char="○"/>
              <a:defRPr>
                <a:solidFill>
                  <a:srgbClr val="4B585A"/>
                </a:solidFill>
              </a:defRPr>
            </a:lvl2pPr>
            <a:lvl3pPr marL="1371600" lvl="2" indent="-304800" rtl="0">
              <a:spcBef>
                <a:spcPts val="0"/>
              </a:spcBef>
              <a:spcAft>
                <a:spcPts val="0"/>
              </a:spcAft>
              <a:buClr>
                <a:srgbClr val="4B585A"/>
              </a:buClr>
              <a:buSzPts val="1200"/>
              <a:buChar char="■"/>
              <a:defRPr>
                <a:solidFill>
                  <a:srgbClr val="4B585A"/>
                </a:solidFill>
              </a:defRPr>
            </a:lvl3pPr>
            <a:lvl4pPr marL="1828800" lvl="3" indent="-304800" rtl="0">
              <a:spcBef>
                <a:spcPts val="0"/>
              </a:spcBef>
              <a:spcAft>
                <a:spcPts val="0"/>
              </a:spcAft>
              <a:buClr>
                <a:srgbClr val="4B585A"/>
              </a:buClr>
              <a:buSzPts val="1200"/>
              <a:buChar char="●"/>
              <a:defRPr>
                <a:solidFill>
                  <a:srgbClr val="4B585A"/>
                </a:solidFill>
              </a:defRPr>
            </a:lvl4pPr>
            <a:lvl5pPr marL="2286000" lvl="4" indent="-304800" rtl="0">
              <a:spcBef>
                <a:spcPts val="0"/>
              </a:spcBef>
              <a:spcAft>
                <a:spcPts val="0"/>
              </a:spcAft>
              <a:buClr>
                <a:srgbClr val="4B585A"/>
              </a:buClr>
              <a:buSzPts val="1200"/>
              <a:buChar char="○"/>
              <a:defRPr>
                <a:solidFill>
                  <a:srgbClr val="4B585A"/>
                </a:solidFill>
              </a:defRPr>
            </a:lvl5pPr>
            <a:lvl6pPr marL="2743200" lvl="5" indent="-304800" rtl="0">
              <a:spcBef>
                <a:spcPts val="0"/>
              </a:spcBef>
              <a:spcAft>
                <a:spcPts val="0"/>
              </a:spcAft>
              <a:buClr>
                <a:srgbClr val="4B585A"/>
              </a:buClr>
              <a:buSzPts val="1200"/>
              <a:buChar char="■"/>
              <a:defRPr>
                <a:solidFill>
                  <a:srgbClr val="4B585A"/>
                </a:solidFill>
              </a:defRPr>
            </a:lvl6pPr>
            <a:lvl7pPr marL="3200400" lvl="6" indent="-304800" rtl="0">
              <a:spcBef>
                <a:spcPts val="0"/>
              </a:spcBef>
              <a:spcAft>
                <a:spcPts val="0"/>
              </a:spcAft>
              <a:buClr>
                <a:srgbClr val="4B585A"/>
              </a:buClr>
              <a:buSzPts val="1200"/>
              <a:buChar char="●"/>
              <a:defRPr>
                <a:solidFill>
                  <a:srgbClr val="4B585A"/>
                </a:solidFill>
              </a:defRPr>
            </a:lvl7pPr>
            <a:lvl8pPr marL="3657600" lvl="7" indent="-304800" rtl="0">
              <a:spcBef>
                <a:spcPts val="0"/>
              </a:spcBef>
              <a:spcAft>
                <a:spcPts val="0"/>
              </a:spcAft>
              <a:buClr>
                <a:srgbClr val="4B585A"/>
              </a:buClr>
              <a:buSzPts val="1200"/>
              <a:buChar char="○"/>
              <a:defRPr>
                <a:solidFill>
                  <a:srgbClr val="4B585A"/>
                </a:solidFill>
              </a:defRPr>
            </a:lvl8pPr>
            <a:lvl9pPr marL="4114800" lvl="8" indent="-304800" rtl="0">
              <a:spcBef>
                <a:spcPts val="0"/>
              </a:spcBef>
              <a:spcAft>
                <a:spcPts val="0"/>
              </a:spcAft>
              <a:buClr>
                <a:srgbClr val="4B585A"/>
              </a:buClr>
              <a:buSzPts val="1200"/>
              <a:buChar char="■"/>
              <a:defRPr>
                <a:solidFill>
                  <a:srgbClr val="4B585A"/>
                </a:solidFill>
              </a:defRPr>
            </a:lvl9pPr>
          </a:lstStyle>
          <a:p>
            <a:endParaRPr/>
          </a:p>
        </p:txBody>
      </p:sp>
      <p:pic>
        <p:nvPicPr>
          <p:cNvPr id="27" name="Google Shape;27;p5"/>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28" name="Google Shape;28;p5"/>
          <p:cNvSpPr txBox="1">
            <a:spLocks noGrp="1"/>
          </p:cNvSpPr>
          <p:nvPr>
            <p:ph type="subTitle" idx="2"/>
          </p:nvPr>
        </p:nvSpPr>
        <p:spPr>
          <a:xfrm>
            <a:off x="2282700" y="670550"/>
            <a:ext cx="6404100" cy="400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B585A"/>
              </a:buClr>
              <a:buSzPts val="1600"/>
              <a:buNone/>
              <a:defRPr sz="1600">
                <a:solidFill>
                  <a:srgbClr val="4B585A"/>
                </a:solidFill>
              </a:defRPr>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sp>
        <p:nvSpPr>
          <p:cNvPr id="29" name="Google Shape;29;p5"/>
          <p:cNvSpPr/>
          <p:nvPr/>
        </p:nvSpPr>
        <p:spPr>
          <a:xfrm>
            <a:off x="244526" y="196471"/>
            <a:ext cx="909000" cy="1227900"/>
          </a:xfrm>
          <a:prstGeom prst="rect">
            <a:avLst/>
          </a:prstGeom>
          <a:noFill/>
          <a:ln w="57150" cap="flat" cmpd="sng">
            <a:solidFill>
              <a:srgbClr val="4B58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sp>
        <p:nvSpPr>
          <p:cNvPr id="30" name="Google Shape;30;p5"/>
          <p:cNvSpPr txBox="1">
            <a:spLocks noGrp="1"/>
          </p:cNvSpPr>
          <p:nvPr>
            <p:ph type="subTitle" idx="3"/>
          </p:nvPr>
        </p:nvSpPr>
        <p:spPr>
          <a:xfrm>
            <a:off x="510950" y="670550"/>
            <a:ext cx="1659000" cy="667800"/>
          </a:xfrm>
          <a:prstGeom prst="rect">
            <a:avLst/>
          </a:prstGeom>
          <a:solidFill>
            <a:schemeClr val="lt1"/>
          </a:solidFill>
        </p:spPr>
        <p:txBody>
          <a:bodyPr spcFirstLastPara="1" wrap="square" lIns="91425" tIns="91425" rIns="91425" bIns="91425" anchor="ctr" anchorCtr="0">
            <a:noAutofit/>
          </a:bodyPr>
          <a:lstStyle>
            <a:lvl1pPr lvl="0" rtl="0">
              <a:lnSpc>
                <a:spcPct val="100000"/>
              </a:lnSpc>
              <a:spcBef>
                <a:spcPts val="0"/>
              </a:spcBef>
              <a:spcAft>
                <a:spcPts val="0"/>
              </a:spcAft>
              <a:buClr>
                <a:schemeClr val="dk2"/>
              </a:buClr>
              <a:buSzPts val="1800"/>
              <a:buNone/>
              <a:defRPr sz="1800" b="1">
                <a:solidFill>
                  <a:schemeClr val="dk2"/>
                </a:solidFill>
              </a:defRPr>
            </a:lvl1pPr>
            <a:lvl2pPr lvl="1" rtl="0">
              <a:spcBef>
                <a:spcPts val="0"/>
              </a:spcBef>
              <a:spcAft>
                <a:spcPts val="0"/>
              </a:spcAft>
              <a:buSzPts val="1600"/>
              <a:buNone/>
              <a:defRPr sz="1600" b="1"/>
            </a:lvl2pPr>
            <a:lvl3pPr lvl="2" rtl="0">
              <a:spcBef>
                <a:spcPts val="0"/>
              </a:spcBef>
              <a:spcAft>
                <a:spcPts val="0"/>
              </a:spcAft>
              <a:buSzPts val="1600"/>
              <a:buNone/>
              <a:defRPr sz="1600" b="1"/>
            </a:lvl3pPr>
            <a:lvl4pPr lvl="3" rtl="0">
              <a:spcBef>
                <a:spcPts val="0"/>
              </a:spcBef>
              <a:spcAft>
                <a:spcPts val="0"/>
              </a:spcAft>
              <a:buSzPts val="1600"/>
              <a:buNone/>
              <a:defRPr sz="1600" b="1"/>
            </a:lvl4pPr>
            <a:lvl5pPr lvl="4" rtl="0">
              <a:spcBef>
                <a:spcPts val="0"/>
              </a:spcBef>
              <a:spcAft>
                <a:spcPts val="0"/>
              </a:spcAft>
              <a:buSzPts val="1600"/>
              <a:buNone/>
              <a:defRPr sz="1600" b="1"/>
            </a:lvl5pPr>
            <a:lvl6pPr lvl="5" rtl="0">
              <a:spcBef>
                <a:spcPts val="0"/>
              </a:spcBef>
              <a:spcAft>
                <a:spcPts val="0"/>
              </a:spcAft>
              <a:buSzPts val="1600"/>
              <a:buNone/>
              <a:defRPr sz="1600" b="1"/>
            </a:lvl6pPr>
            <a:lvl7pPr lvl="6" rtl="0">
              <a:spcBef>
                <a:spcPts val="0"/>
              </a:spcBef>
              <a:spcAft>
                <a:spcPts val="0"/>
              </a:spcAft>
              <a:buSzPts val="1600"/>
              <a:buNone/>
              <a:defRPr sz="1600" b="1"/>
            </a:lvl7pPr>
            <a:lvl8pPr lvl="7" rtl="0">
              <a:spcBef>
                <a:spcPts val="0"/>
              </a:spcBef>
              <a:spcAft>
                <a:spcPts val="0"/>
              </a:spcAft>
              <a:buSzPts val="1600"/>
              <a:buNone/>
              <a:defRPr sz="1600" b="1"/>
            </a:lvl8pPr>
            <a:lvl9pPr lvl="8" rtl="0">
              <a:spcBef>
                <a:spcPts val="0"/>
              </a:spcBef>
              <a:spcAft>
                <a:spcPts val="0"/>
              </a:spcAft>
              <a:buSzPts val="1600"/>
              <a:buNone/>
              <a:defRPr sz="1600" b="1"/>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ideas " type="tx">
  <p:cSld name="TITLE_AND_BOD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lvl1pPr lvl="0">
              <a:spcBef>
                <a:spcPts val="0"/>
              </a:spcBef>
              <a:spcAft>
                <a:spcPts val="0"/>
              </a:spcAft>
              <a:buClr>
                <a:srgbClr val="467958"/>
              </a:buClr>
              <a:buSzPts val="2800"/>
              <a:buFont typeface="Roboto"/>
              <a:buNone/>
              <a:defRPr>
                <a:solidFill>
                  <a:srgbClr val="467958"/>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4" name="Google Shape;34;p6"/>
          <p:cNvSpPr txBox="1">
            <a:spLocks noGrp="1"/>
          </p:cNvSpPr>
          <p:nvPr>
            <p:ph type="subTitle" idx="1"/>
          </p:nvPr>
        </p:nvSpPr>
        <p:spPr>
          <a:xfrm>
            <a:off x="457200" y="822950"/>
            <a:ext cx="8229600" cy="400200"/>
          </a:xfrm>
          <a:prstGeom prst="rect">
            <a:avLst/>
          </a:prstGeom>
        </p:spPr>
        <p:txBody>
          <a:bodyPr spcFirstLastPara="1" wrap="square" lIns="91425" tIns="91425" rIns="91425" bIns="91425" anchor="t" anchorCtr="0">
            <a:noAutofit/>
          </a:bodyPr>
          <a:lstStyle>
            <a:lvl1pPr lvl="0">
              <a:spcBef>
                <a:spcPts val="0"/>
              </a:spcBef>
              <a:spcAft>
                <a:spcPts val="0"/>
              </a:spcAft>
              <a:buClr>
                <a:srgbClr val="4B585A"/>
              </a:buClr>
              <a:buSzPts val="1400"/>
              <a:buNone/>
              <a:defRPr sz="1400">
                <a:solidFill>
                  <a:srgbClr val="4B585A"/>
                </a:solidFill>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pic>
        <p:nvPicPr>
          <p:cNvPr id="35" name="Google Shape;35;p6"/>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36" name="Google Shape;36;p6"/>
          <p:cNvSpPr txBox="1"/>
          <p:nvPr/>
        </p:nvSpPr>
        <p:spPr>
          <a:xfrm>
            <a:off x="5094300" y="2459600"/>
            <a:ext cx="3234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i="1">
              <a:latin typeface="Roboto"/>
              <a:ea typeface="Roboto"/>
              <a:cs typeface="Roboto"/>
              <a:sym typeface="Roboto"/>
            </a:endParaRPr>
          </a:p>
        </p:txBody>
      </p:sp>
      <p:sp>
        <p:nvSpPr>
          <p:cNvPr id="37" name="Google Shape;37;p6"/>
          <p:cNvSpPr txBox="1"/>
          <p:nvPr/>
        </p:nvSpPr>
        <p:spPr>
          <a:xfrm>
            <a:off x="577125" y="1818800"/>
            <a:ext cx="33978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a:p>
            <a:pPr marL="0" lvl="0" indent="0" algn="l" rtl="0">
              <a:spcBef>
                <a:spcPts val="0"/>
              </a:spcBef>
              <a:spcAft>
                <a:spcPts val="0"/>
              </a:spcAft>
              <a:buNone/>
            </a:pPr>
            <a:endParaRPr>
              <a:solidFill>
                <a:srgbClr val="4B585A"/>
              </a:solidFill>
              <a:latin typeface="Roboto"/>
              <a:ea typeface="Roboto"/>
              <a:cs typeface="Roboto"/>
              <a:sym typeface="Roboto"/>
            </a:endParaRPr>
          </a:p>
        </p:txBody>
      </p:sp>
      <p:sp>
        <p:nvSpPr>
          <p:cNvPr id="38" name="Google Shape;38;p6"/>
          <p:cNvSpPr txBox="1">
            <a:spLocks noGrp="1"/>
          </p:cNvSpPr>
          <p:nvPr>
            <p:ph type="body" idx="2"/>
          </p:nvPr>
        </p:nvSpPr>
        <p:spPr>
          <a:xfrm>
            <a:off x="5092500" y="1978125"/>
            <a:ext cx="3531000" cy="2281200"/>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rgbClr val="4B585A"/>
              </a:buClr>
              <a:buSzPts val="1200"/>
              <a:buChar char="●"/>
              <a:defRPr>
                <a:solidFill>
                  <a:srgbClr val="4B585A"/>
                </a:solidFill>
              </a:defRPr>
            </a:lvl1pPr>
            <a:lvl2pPr marL="914400" lvl="1" indent="-304800">
              <a:spcBef>
                <a:spcPts val="0"/>
              </a:spcBef>
              <a:spcAft>
                <a:spcPts val="0"/>
              </a:spcAft>
              <a:buClr>
                <a:srgbClr val="4B585A"/>
              </a:buClr>
              <a:buSzPts val="1200"/>
              <a:buChar char="○"/>
              <a:defRPr>
                <a:solidFill>
                  <a:srgbClr val="4B585A"/>
                </a:solidFill>
              </a:defRPr>
            </a:lvl2pPr>
            <a:lvl3pPr marL="1371600" lvl="2" indent="-304800">
              <a:spcBef>
                <a:spcPts val="0"/>
              </a:spcBef>
              <a:spcAft>
                <a:spcPts val="0"/>
              </a:spcAft>
              <a:buClr>
                <a:srgbClr val="4B585A"/>
              </a:buClr>
              <a:buSzPts val="1200"/>
              <a:buChar char="■"/>
              <a:defRPr>
                <a:solidFill>
                  <a:srgbClr val="4B585A"/>
                </a:solidFill>
              </a:defRPr>
            </a:lvl3pPr>
            <a:lvl4pPr marL="1828800" lvl="3" indent="-304800">
              <a:spcBef>
                <a:spcPts val="0"/>
              </a:spcBef>
              <a:spcAft>
                <a:spcPts val="0"/>
              </a:spcAft>
              <a:buClr>
                <a:srgbClr val="4B585A"/>
              </a:buClr>
              <a:buSzPts val="1200"/>
              <a:buChar char="●"/>
              <a:defRPr>
                <a:solidFill>
                  <a:srgbClr val="4B585A"/>
                </a:solidFill>
              </a:defRPr>
            </a:lvl4pPr>
            <a:lvl5pPr marL="2286000" lvl="4" indent="-304800">
              <a:spcBef>
                <a:spcPts val="0"/>
              </a:spcBef>
              <a:spcAft>
                <a:spcPts val="0"/>
              </a:spcAft>
              <a:buClr>
                <a:srgbClr val="4B585A"/>
              </a:buClr>
              <a:buSzPts val="1200"/>
              <a:buChar char="○"/>
              <a:defRPr>
                <a:solidFill>
                  <a:srgbClr val="4B585A"/>
                </a:solidFill>
              </a:defRPr>
            </a:lvl5pPr>
            <a:lvl6pPr marL="2743200" lvl="5" indent="-304800">
              <a:spcBef>
                <a:spcPts val="0"/>
              </a:spcBef>
              <a:spcAft>
                <a:spcPts val="0"/>
              </a:spcAft>
              <a:buClr>
                <a:srgbClr val="4B585A"/>
              </a:buClr>
              <a:buSzPts val="1200"/>
              <a:buChar char="■"/>
              <a:defRPr>
                <a:solidFill>
                  <a:srgbClr val="4B585A"/>
                </a:solidFill>
              </a:defRPr>
            </a:lvl6pPr>
            <a:lvl7pPr marL="3200400" lvl="6" indent="-304800">
              <a:spcBef>
                <a:spcPts val="0"/>
              </a:spcBef>
              <a:spcAft>
                <a:spcPts val="0"/>
              </a:spcAft>
              <a:buClr>
                <a:srgbClr val="4B585A"/>
              </a:buClr>
              <a:buSzPts val="1200"/>
              <a:buChar char="●"/>
              <a:defRPr>
                <a:solidFill>
                  <a:srgbClr val="4B585A"/>
                </a:solidFill>
              </a:defRPr>
            </a:lvl7pPr>
            <a:lvl8pPr marL="3657600" lvl="7" indent="-304800">
              <a:spcBef>
                <a:spcPts val="0"/>
              </a:spcBef>
              <a:spcAft>
                <a:spcPts val="0"/>
              </a:spcAft>
              <a:buClr>
                <a:srgbClr val="4B585A"/>
              </a:buClr>
              <a:buSzPts val="1200"/>
              <a:buChar char="○"/>
              <a:defRPr>
                <a:solidFill>
                  <a:srgbClr val="4B585A"/>
                </a:solidFill>
              </a:defRPr>
            </a:lvl8pPr>
            <a:lvl9pPr marL="4114800" lvl="8" indent="-304800">
              <a:spcBef>
                <a:spcPts val="0"/>
              </a:spcBef>
              <a:spcAft>
                <a:spcPts val="0"/>
              </a:spcAft>
              <a:buClr>
                <a:srgbClr val="4B585A"/>
              </a:buClr>
              <a:buSzPts val="1200"/>
              <a:buChar char="■"/>
              <a:defRPr>
                <a:solidFill>
                  <a:srgbClr val="4B585A"/>
                </a:solidFill>
              </a:defRPr>
            </a:lvl9pPr>
          </a:lstStyle>
          <a:p>
            <a:endParaRPr/>
          </a:p>
        </p:txBody>
      </p:sp>
      <p:sp>
        <p:nvSpPr>
          <p:cNvPr id="39" name="Google Shape;39;p6"/>
          <p:cNvSpPr txBox="1"/>
          <p:nvPr/>
        </p:nvSpPr>
        <p:spPr>
          <a:xfrm>
            <a:off x="1176725" y="2930575"/>
            <a:ext cx="1211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4B585A"/>
              </a:solidFill>
              <a:latin typeface="Roboto"/>
              <a:ea typeface="Roboto"/>
              <a:cs typeface="Roboto"/>
              <a:sym typeface="Roboto"/>
            </a:endParaRPr>
          </a:p>
        </p:txBody>
      </p:sp>
      <p:sp>
        <p:nvSpPr>
          <p:cNvPr id="40" name="Google Shape;40;p6"/>
          <p:cNvSpPr txBox="1"/>
          <p:nvPr/>
        </p:nvSpPr>
        <p:spPr>
          <a:xfrm>
            <a:off x="1089275" y="3217900"/>
            <a:ext cx="179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4B585A"/>
              </a:solidFill>
              <a:latin typeface="Roboto"/>
              <a:ea typeface="Roboto"/>
              <a:cs typeface="Roboto"/>
              <a:sym typeface="Roboto"/>
            </a:endParaRPr>
          </a:p>
        </p:txBody>
      </p:sp>
      <p:sp>
        <p:nvSpPr>
          <p:cNvPr id="41" name="Google Shape;41;p6"/>
          <p:cNvSpPr txBox="1">
            <a:spLocks noGrp="1"/>
          </p:cNvSpPr>
          <p:nvPr>
            <p:ph type="title" idx="3"/>
          </p:nvPr>
        </p:nvSpPr>
        <p:spPr>
          <a:xfrm>
            <a:off x="5092500" y="1625160"/>
            <a:ext cx="3531000" cy="338700"/>
          </a:xfrm>
          <a:prstGeom prst="rect">
            <a:avLst/>
          </a:prstGeom>
        </p:spPr>
        <p:txBody>
          <a:bodyPr spcFirstLastPara="1" wrap="square" lIns="91425" tIns="91425" rIns="91425" bIns="91425" anchor="ctr" anchorCtr="0">
            <a:noAutofit/>
          </a:bodyPr>
          <a:lstStyle>
            <a:lvl1pPr lvl="0">
              <a:spcBef>
                <a:spcPts val="0"/>
              </a:spcBef>
              <a:spcAft>
                <a:spcPts val="0"/>
              </a:spcAft>
              <a:buClr>
                <a:srgbClr val="4B585A"/>
              </a:buClr>
              <a:buSzPts val="1400"/>
              <a:buNone/>
              <a:defRPr sz="1400">
                <a:solidFill>
                  <a:srgbClr val="4B585A"/>
                </a:solidFill>
              </a:defRPr>
            </a:lvl1pPr>
            <a:lvl2pPr lvl="1">
              <a:spcBef>
                <a:spcPts val="0"/>
              </a:spcBef>
              <a:spcAft>
                <a:spcPts val="0"/>
              </a:spcAft>
              <a:buSzPts val="2800"/>
              <a:buFont typeface="Roboto"/>
              <a:buNone/>
              <a:defRPr>
                <a:latin typeface="Roboto"/>
                <a:ea typeface="Roboto"/>
                <a:cs typeface="Roboto"/>
                <a:sym typeface="Roboto"/>
              </a:defRPr>
            </a:lvl2pPr>
            <a:lvl3pPr lvl="2">
              <a:spcBef>
                <a:spcPts val="0"/>
              </a:spcBef>
              <a:spcAft>
                <a:spcPts val="0"/>
              </a:spcAft>
              <a:buSzPts val="2800"/>
              <a:buFont typeface="Roboto"/>
              <a:buNone/>
              <a:defRPr>
                <a:latin typeface="Roboto"/>
                <a:ea typeface="Roboto"/>
                <a:cs typeface="Roboto"/>
                <a:sym typeface="Roboto"/>
              </a:defRPr>
            </a:lvl3pPr>
            <a:lvl4pPr lvl="3">
              <a:spcBef>
                <a:spcPts val="0"/>
              </a:spcBef>
              <a:spcAft>
                <a:spcPts val="0"/>
              </a:spcAft>
              <a:buSzPts val="2800"/>
              <a:buFont typeface="Roboto"/>
              <a:buNone/>
              <a:defRPr>
                <a:latin typeface="Roboto"/>
                <a:ea typeface="Roboto"/>
                <a:cs typeface="Roboto"/>
                <a:sym typeface="Roboto"/>
              </a:defRPr>
            </a:lvl4pPr>
            <a:lvl5pPr lvl="4">
              <a:spcBef>
                <a:spcPts val="0"/>
              </a:spcBef>
              <a:spcAft>
                <a:spcPts val="0"/>
              </a:spcAft>
              <a:buSzPts val="2800"/>
              <a:buFont typeface="Roboto"/>
              <a:buNone/>
              <a:defRPr>
                <a:latin typeface="Roboto"/>
                <a:ea typeface="Roboto"/>
                <a:cs typeface="Roboto"/>
                <a:sym typeface="Roboto"/>
              </a:defRPr>
            </a:lvl5pPr>
            <a:lvl6pPr lvl="5">
              <a:spcBef>
                <a:spcPts val="0"/>
              </a:spcBef>
              <a:spcAft>
                <a:spcPts val="0"/>
              </a:spcAft>
              <a:buSzPts val="2800"/>
              <a:buFont typeface="Roboto"/>
              <a:buNone/>
              <a:defRPr>
                <a:latin typeface="Roboto"/>
                <a:ea typeface="Roboto"/>
                <a:cs typeface="Roboto"/>
                <a:sym typeface="Roboto"/>
              </a:defRPr>
            </a:lvl6pPr>
            <a:lvl7pPr lvl="6">
              <a:spcBef>
                <a:spcPts val="0"/>
              </a:spcBef>
              <a:spcAft>
                <a:spcPts val="0"/>
              </a:spcAft>
              <a:buSzPts val="2800"/>
              <a:buFont typeface="Roboto"/>
              <a:buNone/>
              <a:defRPr>
                <a:latin typeface="Roboto"/>
                <a:ea typeface="Roboto"/>
                <a:cs typeface="Roboto"/>
                <a:sym typeface="Roboto"/>
              </a:defRPr>
            </a:lvl7pPr>
            <a:lvl8pPr lvl="7">
              <a:spcBef>
                <a:spcPts val="0"/>
              </a:spcBef>
              <a:spcAft>
                <a:spcPts val="0"/>
              </a:spcAft>
              <a:buSzPts val="2800"/>
              <a:buFont typeface="Roboto"/>
              <a:buNone/>
              <a:defRPr>
                <a:latin typeface="Roboto"/>
                <a:ea typeface="Roboto"/>
                <a:cs typeface="Roboto"/>
                <a:sym typeface="Roboto"/>
              </a:defRPr>
            </a:lvl8pPr>
            <a:lvl9pPr lvl="8">
              <a:spcBef>
                <a:spcPts val="0"/>
              </a:spcBef>
              <a:spcAft>
                <a:spcPts val="0"/>
              </a:spcAft>
              <a:buSzPts val="2800"/>
              <a:buFont typeface="Roboto"/>
              <a:buNone/>
              <a:defRPr>
                <a:latin typeface="Roboto"/>
                <a:ea typeface="Roboto"/>
                <a:cs typeface="Roboto"/>
                <a:sym typeface="Roboto"/>
              </a:defRPr>
            </a:lvl9pPr>
          </a:lstStyle>
          <a:p>
            <a:endParaRPr/>
          </a:p>
        </p:txBody>
      </p:sp>
      <p:sp>
        <p:nvSpPr>
          <p:cNvPr id="42" name="Google Shape;42;p6"/>
          <p:cNvSpPr txBox="1">
            <a:spLocks noGrp="1"/>
          </p:cNvSpPr>
          <p:nvPr>
            <p:ph type="body" idx="4"/>
          </p:nvPr>
        </p:nvSpPr>
        <p:spPr>
          <a:xfrm>
            <a:off x="520500" y="1977778"/>
            <a:ext cx="3531000" cy="2281200"/>
          </a:xfrm>
          <a:prstGeom prst="rect">
            <a:avLst/>
          </a:prstGeom>
          <a:noFill/>
        </p:spPr>
        <p:txBody>
          <a:bodyPr spcFirstLastPara="1" wrap="square" lIns="91425" tIns="91425" rIns="91425" bIns="91425" anchor="t" anchorCtr="0">
            <a:noAutofit/>
          </a:bodyPr>
          <a:lstStyle>
            <a:lvl1pPr marL="457200" lvl="0" indent="-304800" rtl="0">
              <a:spcBef>
                <a:spcPts val="0"/>
              </a:spcBef>
              <a:spcAft>
                <a:spcPts val="0"/>
              </a:spcAft>
              <a:buClr>
                <a:srgbClr val="4B585A"/>
              </a:buClr>
              <a:buSzPts val="1200"/>
              <a:buChar char="●"/>
              <a:defRPr>
                <a:solidFill>
                  <a:srgbClr val="4B585A"/>
                </a:solidFill>
              </a:defRPr>
            </a:lvl1pPr>
            <a:lvl2pPr marL="914400" lvl="1" indent="-304800" rtl="0">
              <a:spcBef>
                <a:spcPts val="0"/>
              </a:spcBef>
              <a:spcAft>
                <a:spcPts val="0"/>
              </a:spcAft>
              <a:buClr>
                <a:srgbClr val="4B585A"/>
              </a:buClr>
              <a:buSzPts val="1200"/>
              <a:buChar char="○"/>
              <a:defRPr>
                <a:solidFill>
                  <a:srgbClr val="4B585A"/>
                </a:solidFill>
              </a:defRPr>
            </a:lvl2pPr>
            <a:lvl3pPr marL="1371600" lvl="2" indent="-304800" rtl="0">
              <a:spcBef>
                <a:spcPts val="0"/>
              </a:spcBef>
              <a:spcAft>
                <a:spcPts val="0"/>
              </a:spcAft>
              <a:buClr>
                <a:srgbClr val="4B585A"/>
              </a:buClr>
              <a:buSzPts val="1200"/>
              <a:buChar char="■"/>
              <a:defRPr>
                <a:solidFill>
                  <a:srgbClr val="4B585A"/>
                </a:solidFill>
              </a:defRPr>
            </a:lvl3pPr>
            <a:lvl4pPr marL="1828800" lvl="3" indent="-304800" rtl="0">
              <a:spcBef>
                <a:spcPts val="0"/>
              </a:spcBef>
              <a:spcAft>
                <a:spcPts val="0"/>
              </a:spcAft>
              <a:buClr>
                <a:srgbClr val="4B585A"/>
              </a:buClr>
              <a:buSzPts val="1200"/>
              <a:buChar char="●"/>
              <a:defRPr>
                <a:solidFill>
                  <a:srgbClr val="4B585A"/>
                </a:solidFill>
              </a:defRPr>
            </a:lvl4pPr>
            <a:lvl5pPr marL="2286000" lvl="4" indent="-304800" rtl="0">
              <a:spcBef>
                <a:spcPts val="0"/>
              </a:spcBef>
              <a:spcAft>
                <a:spcPts val="0"/>
              </a:spcAft>
              <a:buClr>
                <a:srgbClr val="4B585A"/>
              </a:buClr>
              <a:buSzPts val="1200"/>
              <a:buChar char="○"/>
              <a:defRPr>
                <a:solidFill>
                  <a:srgbClr val="4B585A"/>
                </a:solidFill>
              </a:defRPr>
            </a:lvl5pPr>
            <a:lvl6pPr marL="2743200" lvl="5" indent="-304800" rtl="0">
              <a:spcBef>
                <a:spcPts val="0"/>
              </a:spcBef>
              <a:spcAft>
                <a:spcPts val="0"/>
              </a:spcAft>
              <a:buClr>
                <a:srgbClr val="4B585A"/>
              </a:buClr>
              <a:buSzPts val="1200"/>
              <a:buChar char="■"/>
              <a:defRPr>
                <a:solidFill>
                  <a:srgbClr val="4B585A"/>
                </a:solidFill>
              </a:defRPr>
            </a:lvl6pPr>
            <a:lvl7pPr marL="3200400" lvl="6" indent="-304800" rtl="0">
              <a:spcBef>
                <a:spcPts val="0"/>
              </a:spcBef>
              <a:spcAft>
                <a:spcPts val="0"/>
              </a:spcAft>
              <a:buClr>
                <a:srgbClr val="4B585A"/>
              </a:buClr>
              <a:buSzPts val="1200"/>
              <a:buChar char="●"/>
              <a:defRPr>
                <a:solidFill>
                  <a:srgbClr val="4B585A"/>
                </a:solidFill>
              </a:defRPr>
            </a:lvl7pPr>
            <a:lvl8pPr marL="3657600" lvl="7" indent="-304800" rtl="0">
              <a:spcBef>
                <a:spcPts val="0"/>
              </a:spcBef>
              <a:spcAft>
                <a:spcPts val="0"/>
              </a:spcAft>
              <a:buClr>
                <a:srgbClr val="4B585A"/>
              </a:buClr>
              <a:buSzPts val="1200"/>
              <a:buChar char="○"/>
              <a:defRPr>
                <a:solidFill>
                  <a:srgbClr val="4B585A"/>
                </a:solidFill>
              </a:defRPr>
            </a:lvl8pPr>
            <a:lvl9pPr marL="4114800" lvl="8" indent="-304800" rtl="0">
              <a:spcBef>
                <a:spcPts val="0"/>
              </a:spcBef>
              <a:spcAft>
                <a:spcPts val="0"/>
              </a:spcAft>
              <a:buClr>
                <a:srgbClr val="4B585A"/>
              </a:buClr>
              <a:buSzPts val="1200"/>
              <a:buChar char="■"/>
              <a:defRPr>
                <a:solidFill>
                  <a:srgbClr val="4B585A"/>
                </a:solidFill>
              </a:defRPr>
            </a:lvl9pPr>
          </a:lstStyle>
          <a:p>
            <a:endParaRPr/>
          </a:p>
        </p:txBody>
      </p:sp>
      <p:sp>
        <p:nvSpPr>
          <p:cNvPr id="43" name="Google Shape;43;p6"/>
          <p:cNvSpPr txBox="1">
            <a:spLocks noGrp="1"/>
          </p:cNvSpPr>
          <p:nvPr>
            <p:ph type="title" idx="5"/>
          </p:nvPr>
        </p:nvSpPr>
        <p:spPr>
          <a:xfrm>
            <a:off x="520500" y="1625160"/>
            <a:ext cx="3531000" cy="338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2800"/>
              <a:buFont typeface="Roboto"/>
              <a:buNone/>
              <a:defRPr>
                <a:latin typeface="Roboto"/>
                <a:ea typeface="Roboto"/>
                <a:cs typeface="Roboto"/>
                <a:sym typeface="Roboto"/>
              </a:defRPr>
            </a:lvl2pPr>
            <a:lvl3pPr lvl="2" rtl="0">
              <a:spcBef>
                <a:spcPts val="0"/>
              </a:spcBef>
              <a:spcAft>
                <a:spcPts val="0"/>
              </a:spcAft>
              <a:buSzPts val="2800"/>
              <a:buFont typeface="Roboto"/>
              <a:buNone/>
              <a:defRPr>
                <a:latin typeface="Roboto"/>
                <a:ea typeface="Roboto"/>
                <a:cs typeface="Roboto"/>
                <a:sym typeface="Roboto"/>
              </a:defRPr>
            </a:lvl3pPr>
            <a:lvl4pPr lvl="3" rtl="0">
              <a:spcBef>
                <a:spcPts val="0"/>
              </a:spcBef>
              <a:spcAft>
                <a:spcPts val="0"/>
              </a:spcAft>
              <a:buSzPts val="2800"/>
              <a:buFont typeface="Roboto"/>
              <a:buNone/>
              <a:defRPr>
                <a:latin typeface="Roboto"/>
                <a:ea typeface="Roboto"/>
                <a:cs typeface="Roboto"/>
                <a:sym typeface="Roboto"/>
              </a:defRPr>
            </a:lvl4pPr>
            <a:lvl5pPr lvl="4" rtl="0">
              <a:spcBef>
                <a:spcPts val="0"/>
              </a:spcBef>
              <a:spcAft>
                <a:spcPts val="0"/>
              </a:spcAft>
              <a:buSzPts val="2800"/>
              <a:buFont typeface="Roboto"/>
              <a:buNone/>
              <a:defRPr>
                <a:latin typeface="Roboto"/>
                <a:ea typeface="Roboto"/>
                <a:cs typeface="Roboto"/>
                <a:sym typeface="Roboto"/>
              </a:defRPr>
            </a:lvl5pPr>
            <a:lvl6pPr lvl="5" rtl="0">
              <a:spcBef>
                <a:spcPts val="0"/>
              </a:spcBef>
              <a:spcAft>
                <a:spcPts val="0"/>
              </a:spcAft>
              <a:buSzPts val="2800"/>
              <a:buFont typeface="Roboto"/>
              <a:buNone/>
              <a:defRPr>
                <a:latin typeface="Roboto"/>
                <a:ea typeface="Roboto"/>
                <a:cs typeface="Roboto"/>
                <a:sym typeface="Roboto"/>
              </a:defRPr>
            </a:lvl6pPr>
            <a:lvl7pPr lvl="6" rtl="0">
              <a:spcBef>
                <a:spcPts val="0"/>
              </a:spcBef>
              <a:spcAft>
                <a:spcPts val="0"/>
              </a:spcAft>
              <a:buSzPts val="2800"/>
              <a:buFont typeface="Roboto"/>
              <a:buNone/>
              <a:defRPr>
                <a:latin typeface="Roboto"/>
                <a:ea typeface="Roboto"/>
                <a:cs typeface="Roboto"/>
                <a:sym typeface="Roboto"/>
              </a:defRPr>
            </a:lvl7pPr>
            <a:lvl8pPr lvl="7" rtl="0">
              <a:spcBef>
                <a:spcPts val="0"/>
              </a:spcBef>
              <a:spcAft>
                <a:spcPts val="0"/>
              </a:spcAft>
              <a:buSzPts val="2800"/>
              <a:buFont typeface="Roboto"/>
              <a:buNone/>
              <a:defRPr>
                <a:latin typeface="Roboto"/>
                <a:ea typeface="Roboto"/>
                <a:cs typeface="Roboto"/>
                <a:sym typeface="Roboto"/>
              </a:defRPr>
            </a:lvl8pPr>
            <a:lvl9pPr lvl="8" rtl="0">
              <a:spcBef>
                <a:spcPts val="0"/>
              </a:spcBef>
              <a:spcAft>
                <a:spcPts val="0"/>
              </a:spcAft>
              <a:buSzPts val="2800"/>
              <a:buFont typeface="Roboto"/>
              <a:buNone/>
              <a:defRPr>
                <a:latin typeface="Roboto"/>
                <a:ea typeface="Roboto"/>
                <a:cs typeface="Roboto"/>
                <a:sym typeface="Roboto"/>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ta Slide">
  <p:cSld name="TITLE_AND_BODY_2">
    <p:spTree>
      <p:nvGrpSpPr>
        <p:cNvPr id="1" name="Shape 44"/>
        <p:cNvGrpSpPr/>
        <p:nvPr/>
      </p:nvGrpSpPr>
      <p:grpSpPr>
        <a:xfrm>
          <a:off x="0" y="0"/>
          <a:ext cx="0" cy="0"/>
          <a:chOff x="0" y="0"/>
          <a:chExt cx="0" cy="0"/>
        </a:xfrm>
      </p:grpSpPr>
      <p:sp>
        <p:nvSpPr>
          <p:cNvPr id="45" name="Google Shape;45;p7"/>
          <p:cNvSpPr>
            <a:spLocks noGrp="1"/>
          </p:cNvSpPr>
          <p:nvPr>
            <p:ph type="pic" idx="2"/>
          </p:nvPr>
        </p:nvSpPr>
        <p:spPr>
          <a:xfrm>
            <a:off x="457200" y="1548384"/>
            <a:ext cx="3657600" cy="2734200"/>
          </a:xfrm>
          <a:prstGeom prst="rect">
            <a:avLst/>
          </a:prstGeom>
          <a:noFill/>
          <a:ln>
            <a:noFill/>
          </a:ln>
        </p:spPr>
      </p:sp>
      <p:sp>
        <p:nvSpPr>
          <p:cNvPr id="46" name="Google Shape;46;p7"/>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7958"/>
              </a:buClr>
              <a:buSzPts val="2800"/>
              <a:buFont typeface="Roboto"/>
              <a:buNone/>
              <a:defRPr>
                <a:solidFill>
                  <a:srgbClr val="467958"/>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7" name="Google Shape;4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8" name="Google Shape;48;p7"/>
          <p:cNvSpPr txBox="1">
            <a:spLocks noGrp="1"/>
          </p:cNvSpPr>
          <p:nvPr>
            <p:ph type="subTitle" idx="1"/>
          </p:nvPr>
        </p:nvSpPr>
        <p:spPr>
          <a:xfrm>
            <a:off x="457200" y="822950"/>
            <a:ext cx="8229600" cy="400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pic>
        <p:nvPicPr>
          <p:cNvPr id="49" name="Google Shape;49;p7"/>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50" name="Google Shape;50;p7"/>
          <p:cNvSpPr txBox="1"/>
          <p:nvPr/>
        </p:nvSpPr>
        <p:spPr>
          <a:xfrm>
            <a:off x="5094300" y="2459600"/>
            <a:ext cx="3234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i="1">
              <a:latin typeface="Roboto"/>
              <a:ea typeface="Roboto"/>
              <a:cs typeface="Roboto"/>
              <a:sym typeface="Roboto"/>
            </a:endParaRPr>
          </a:p>
        </p:txBody>
      </p:sp>
      <p:sp>
        <p:nvSpPr>
          <p:cNvPr id="51" name="Google Shape;51;p7"/>
          <p:cNvSpPr txBox="1">
            <a:spLocks noGrp="1"/>
          </p:cNvSpPr>
          <p:nvPr>
            <p:ph type="body" idx="3"/>
          </p:nvPr>
        </p:nvSpPr>
        <p:spPr>
          <a:xfrm>
            <a:off x="5092500" y="1978125"/>
            <a:ext cx="3531000" cy="1590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B585A"/>
              </a:buClr>
              <a:buSzPts val="1200"/>
              <a:buChar char="●"/>
              <a:defRPr>
                <a:solidFill>
                  <a:srgbClr val="4B585A"/>
                </a:solidFill>
              </a:defRPr>
            </a:lvl1pPr>
            <a:lvl2pPr marL="914400" lvl="1" indent="-304800" rtl="0">
              <a:spcBef>
                <a:spcPts val="0"/>
              </a:spcBef>
              <a:spcAft>
                <a:spcPts val="0"/>
              </a:spcAft>
              <a:buClr>
                <a:srgbClr val="4B585A"/>
              </a:buClr>
              <a:buSzPts val="1200"/>
              <a:buChar char="○"/>
              <a:defRPr>
                <a:solidFill>
                  <a:srgbClr val="4B585A"/>
                </a:solidFill>
              </a:defRPr>
            </a:lvl2pPr>
            <a:lvl3pPr marL="1371600" lvl="2" indent="-304800" rtl="0">
              <a:spcBef>
                <a:spcPts val="0"/>
              </a:spcBef>
              <a:spcAft>
                <a:spcPts val="0"/>
              </a:spcAft>
              <a:buClr>
                <a:srgbClr val="4B585A"/>
              </a:buClr>
              <a:buSzPts val="1200"/>
              <a:buChar char="■"/>
              <a:defRPr>
                <a:solidFill>
                  <a:srgbClr val="4B585A"/>
                </a:solidFill>
              </a:defRPr>
            </a:lvl3pPr>
            <a:lvl4pPr marL="1828800" lvl="3" indent="-304800" rtl="0">
              <a:spcBef>
                <a:spcPts val="0"/>
              </a:spcBef>
              <a:spcAft>
                <a:spcPts val="0"/>
              </a:spcAft>
              <a:buClr>
                <a:srgbClr val="4B585A"/>
              </a:buClr>
              <a:buSzPts val="1200"/>
              <a:buChar char="●"/>
              <a:defRPr>
                <a:solidFill>
                  <a:srgbClr val="4B585A"/>
                </a:solidFill>
              </a:defRPr>
            </a:lvl4pPr>
            <a:lvl5pPr marL="2286000" lvl="4" indent="-304800" rtl="0">
              <a:spcBef>
                <a:spcPts val="0"/>
              </a:spcBef>
              <a:spcAft>
                <a:spcPts val="0"/>
              </a:spcAft>
              <a:buClr>
                <a:srgbClr val="4B585A"/>
              </a:buClr>
              <a:buSzPts val="1200"/>
              <a:buChar char="○"/>
              <a:defRPr>
                <a:solidFill>
                  <a:srgbClr val="4B585A"/>
                </a:solidFill>
              </a:defRPr>
            </a:lvl5pPr>
            <a:lvl6pPr marL="2743200" lvl="5" indent="-304800" rtl="0">
              <a:spcBef>
                <a:spcPts val="0"/>
              </a:spcBef>
              <a:spcAft>
                <a:spcPts val="0"/>
              </a:spcAft>
              <a:buClr>
                <a:srgbClr val="4B585A"/>
              </a:buClr>
              <a:buSzPts val="1200"/>
              <a:buChar char="■"/>
              <a:defRPr>
                <a:solidFill>
                  <a:srgbClr val="4B585A"/>
                </a:solidFill>
              </a:defRPr>
            </a:lvl6pPr>
            <a:lvl7pPr marL="3200400" lvl="6" indent="-304800" rtl="0">
              <a:spcBef>
                <a:spcPts val="0"/>
              </a:spcBef>
              <a:spcAft>
                <a:spcPts val="0"/>
              </a:spcAft>
              <a:buClr>
                <a:srgbClr val="4B585A"/>
              </a:buClr>
              <a:buSzPts val="1200"/>
              <a:buChar char="●"/>
              <a:defRPr>
                <a:solidFill>
                  <a:srgbClr val="4B585A"/>
                </a:solidFill>
              </a:defRPr>
            </a:lvl7pPr>
            <a:lvl8pPr marL="3657600" lvl="7" indent="-304800" rtl="0">
              <a:spcBef>
                <a:spcPts val="0"/>
              </a:spcBef>
              <a:spcAft>
                <a:spcPts val="0"/>
              </a:spcAft>
              <a:buClr>
                <a:srgbClr val="4B585A"/>
              </a:buClr>
              <a:buSzPts val="1200"/>
              <a:buChar char="○"/>
              <a:defRPr>
                <a:solidFill>
                  <a:srgbClr val="4B585A"/>
                </a:solidFill>
              </a:defRPr>
            </a:lvl8pPr>
            <a:lvl9pPr marL="4114800" lvl="8" indent="-304800" rtl="0">
              <a:spcBef>
                <a:spcPts val="0"/>
              </a:spcBef>
              <a:spcAft>
                <a:spcPts val="0"/>
              </a:spcAft>
              <a:buClr>
                <a:srgbClr val="4B585A"/>
              </a:buClr>
              <a:buSzPts val="1200"/>
              <a:buChar char="■"/>
              <a:defRPr>
                <a:solidFill>
                  <a:srgbClr val="4B585A"/>
                </a:solidFill>
              </a:defRPr>
            </a:lvl9pPr>
          </a:lstStyle>
          <a:p>
            <a:endParaRPr/>
          </a:p>
        </p:txBody>
      </p:sp>
      <p:sp>
        <p:nvSpPr>
          <p:cNvPr id="52" name="Google Shape;52;p7"/>
          <p:cNvSpPr txBox="1"/>
          <p:nvPr/>
        </p:nvSpPr>
        <p:spPr>
          <a:xfrm>
            <a:off x="1176725" y="2930575"/>
            <a:ext cx="1211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4B585A"/>
              </a:solidFill>
              <a:latin typeface="Roboto"/>
              <a:ea typeface="Roboto"/>
              <a:cs typeface="Roboto"/>
              <a:sym typeface="Roboto"/>
            </a:endParaRPr>
          </a:p>
        </p:txBody>
      </p:sp>
      <p:sp>
        <p:nvSpPr>
          <p:cNvPr id="53" name="Google Shape;53;p7"/>
          <p:cNvSpPr txBox="1"/>
          <p:nvPr/>
        </p:nvSpPr>
        <p:spPr>
          <a:xfrm>
            <a:off x="1089275" y="3217900"/>
            <a:ext cx="179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rgbClr val="4B585A"/>
              </a:solidFill>
              <a:latin typeface="Roboto"/>
              <a:ea typeface="Roboto"/>
              <a:cs typeface="Roboto"/>
              <a:sym typeface="Roboto"/>
            </a:endParaRPr>
          </a:p>
        </p:txBody>
      </p:sp>
      <p:sp>
        <p:nvSpPr>
          <p:cNvPr id="54" name="Google Shape;54;p7"/>
          <p:cNvSpPr txBox="1">
            <a:spLocks noGrp="1"/>
          </p:cNvSpPr>
          <p:nvPr>
            <p:ph type="title" idx="4"/>
          </p:nvPr>
        </p:nvSpPr>
        <p:spPr>
          <a:xfrm>
            <a:off x="5092500" y="1625160"/>
            <a:ext cx="3531000" cy="338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2800"/>
              <a:buFont typeface="Roboto"/>
              <a:buNone/>
              <a:defRPr>
                <a:latin typeface="Roboto"/>
                <a:ea typeface="Roboto"/>
                <a:cs typeface="Roboto"/>
                <a:sym typeface="Roboto"/>
              </a:defRPr>
            </a:lvl2pPr>
            <a:lvl3pPr lvl="2" rtl="0">
              <a:spcBef>
                <a:spcPts val="0"/>
              </a:spcBef>
              <a:spcAft>
                <a:spcPts val="0"/>
              </a:spcAft>
              <a:buSzPts val="2800"/>
              <a:buFont typeface="Roboto"/>
              <a:buNone/>
              <a:defRPr>
                <a:latin typeface="Roboto"/>
                <a:ea typeface="Roboto"/>
                <a:cs typeface="Roboto"/>
                <a:sym typeface="Roboto"/>
              </a:defRPr>
            </a:lvl3pPr>
            <a:lvl4pPr lvl="3" rtl="0">
              <a:spcBef>
                <a:spcPts val="0"/>
              </a:spcBef>
              <a:spcAft>
                <a:spcPts val="0"/>
              </a:spcAft>
              <a:buSzPts val="2800"/>
              <a:buFont typeface="Roboto"/>
              <a:buNone/>
              <a:defRPr>
                <a:latin typeface="Roboto"/>
                <a:ea typeface="Roboto"/>
                <a:cs typeface="Roboto"/>
                <a:sym typeface="Roboto"/>
              </a:defRPr>
            </a:lvl4pPr>
            <a:lvl5pPr lvl="4" rtl="0">
              <a:spcBef>
                <a:spcPts val="0"/>
              </a:spcBef>
              <a:spcAft>
                <a:spcPts val="0"/>
              </a:spcAft>
              <a:buSzPts val="2800"/>
              <a:buFont typeface="Roboto"/>
              <a:buNone/>
              <a:defRPr>
                <a:latin typeface="Roboto"/>
                <a:ea typeface="Roboto"/>
                <a:cs typeface="Roboto"/>
                <a:sym typeface="Roboto"/>
              </a:defRPr>
            </a:lvl5pPr>
            <a:lvl6pPr lvl="5" rtl="0">
              <a:spcBef>
                <a:spcPts val="0"/>
              </a:spcBef>
              <a:spcAft>
                <a:spcPts val="0"/>
              </a:spcAft>
              <a:buSzPts val="2800"/>
              <a:buFont typeface="Roboto"/>
              <a:buNone/>
              <a:defRPr>
                <a:latin typeface="Roboto"/>
                <a:ea typeface="Roboto"/>
                <a:cs typeface="Roboto"/>
                <a:sym typeface="Roboto"/>
              </a:defRPr>
            </a:lvl6pPr>
            <a:lvl7pPr lvl="6" rtl="0">
              <a:spcBef>
                <a:spcPts val="0"/>
              </a:spcBef>
              <a:spcAft>
                <a:spcPts val="0"/>
              </a:spcAft>
              <a:buSzPts val="2800"/>
              <a:buFont typeface="Roboto"/>
              <a:buNone/>
              <a:defRPr>
                <a:latin typeface="Roboto"/>
                <a:ea typeface="Roboto"/>
                <a:cs typeface="Roboto"/>
                <a:sym typeface="Roboto"/>
              </a:defRPr>
            </a:lvl7pPr>
            <a:lvl8pPr lvl="7" rtl="0">
              <a:spcBef>
                <a:spcPts val="0"/>
              </a:spcBef>
              <a:spcAft>
                <a:spcPts val="0"/>
              </a:spcAft>
              <a:buSzPts val="2800"/>
              <a:buFont typeface="Roboto"/>
              <a:buNone/>
              <a:defRPr>
                <a:latin typeface="Roboto"/>
                <a:ea typeface="Roboto"/>
                <a:cs typeface="Roboto"/>
                <a:sym typeface="Roboto"/>
              </a:defRPr>
            </a:lvl8pPr>
            <a:lvl9pPr lvl="8" rtl="0">
              <a:spcBef>
                <a:spcPts val="0"/>
              </a:spcBef>
              <a:spcAft>
                <a:spcPts val="0"/>
              </a:spcAft>
              <a:buSzPts val="2800"/>
              <a:buFont typeface="Roboto"/>
              <a:buNone/>
              <a:defRPr>
                <a:latin typeface="Roboto"/>
                <a:ea typeface="Roboto"/>
                <a:cs typeface="Roboto"/>
                <a:sym typeface="Roboto"/>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slide">
  <p:cSld name="TITLE_AND_BODY_1_2">
    <p:spTree>
      <p:nvGrpSpPr>
        <p:cNvPr id="1" name="Shape 55"/>
        <p:cNvGrpSpPr/>
        <p:nvPr/>
      </p:nvGrpSpPr>
      <p:grpSpPr>
        <a:xfrm>
          <a:off x="0" y="0"/>
          <a:ext cx="0" cy="0"/>
          <a:chOff x="0" y="0"/>
          <a:chExt cx="0" cy="0"/>
        </a:xfrm>
      </p:grpSpPr>
      <p:sp>
        <p:nvSpPr>
          <p:cNvPr id="56" name="Google Shape;56;p8"/>
          <p:cNvSpPr/>
          <p:nvPr/>
        </p:nvSpPr>
        <p:spPr>
          <a:xfrm>
            <a:off x="6850" y="25"/>
            <a:ext cx="36486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8"/>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59" name="Google Shape;59;p8"/>
          <p:cNvSpPr txBox="1">
            <a:spLocks noGrp="1"/>
          </p:cNvSpPr>
          <p:nvPr>
            <p:ph type="title"/>
          </p:nvPr>
        </p:nvSpPr>
        <p:spPr>
          <a:xfrm>
            <a:off x="262900" y="1723625"/>
            <a:ext cx="31365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7958"/>
              </a:buClr>
              <a:buSzPts val="2800"/>
              <a:buFont typeface="Roboto"/>
              <a:buNone/>
              <a:defRPr>
                <a:solidFill>
                  <a:srgbClr val="467958"/>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 name="Google Shape;60;p8"/>
          <p:cNvSpPr txBox="1">
            <a:spLocks noGrp="1"/>
          </p:cNvSpPr>
          <p:nvPr>
            <p:ph type="subTitle" idx="1"/>
          </p:nvPr>
        </p:nvSpPr>
        <p:spPr>
          <a:xfrm>
            <a:off x="262900" y="2317975"/>
            <a:ext cx="3136500" cy="400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61" name="Google Shape;61;p8"/>
          <p:cNvSpPr txBox="1">
            <a:spLocks noGrp="1"/>
          </p:cNvSpPr>
          <p:nvPr>
            <p:ph type="body" idx="2"/>
          </p:nvPr>
        </p:nvSpPr>
        <p:spPr>
          <a:xfrm>
            <a:off x="4330500" y="1719072"/>
            <a:ext cx="4142100" cy="1590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B585A"/>
              </a:buClr>
              <a:buSzPts val="1200"/>
              <a:buChar char="●"/>
              <a:defRPr>
                <a:solidFill>
                  <a:srgbClr val="4B585A"/>
                </a:solidFill>
              </a:defRPr>
            </a:lvl1pPr>
            <a:lvl2pPr marL="914400" lvl="1" indent="-304800" rtl="0">
              <a:spcBef>
                <a:spcPts val="0"/>
              </a:spcBef>
              <a:spcAft>
                <a:spcPts val="0"/>
              </a:spcAft>
              <a:buClr>
                <a:srgbClr val="4B585A"/>
              </a:buClr>
              <a:buSzPts val="1200"/>
              <a:buChar char="○"/>
              <a:defRPr>
                <a:solidFill>
                  <a:srgbClr val="4B585A"/>
                </a:solidFill>
              </a:defRPr>
            </a:lvl2pPr>
            <a:lvl3pPr marL="1371600" lvl="2" indent="-304800" rtl="0">
              <a:spcBef>
                <a:spcPts val="0"/>
              </a:spcBef>
              <a:spcAft>
                <a:spcPts val="0"/>
              </a:spcAft>
              <a:buClr>
                <a:srgbClr val="4B585A"/>
              </a:buClr>
              <a:buSzPts val="1200"/>
              <a:buChar char="■"/>
              <a:defRPr>
                <a:solidFill>
                  <a:srgbClr val="4B585A"/>
                </a:solidFill>
              </a:defRPr>
            </a:lvl3pPr>
            <a:lvl4pPr marL="1828800" lvl="3" indent="-304800" rtl="0">
              <a:spcBef>
                <a:spcPts val="0"/>
              </a:spcBef>
              <a:spcAft>
                <a:spcPts val="0"/>
              </a:spcAft>
              <a:buClr>
                <a:srgbClr val="4B585A"/>
              </a:buClr>
              <a:buSzPts val="1200"/>
              <a:buChar char="●"/>
              <a:defRPr>
                <a:solidFill>
                  <a:srgbClr val="4B585A"/>
                </a:solidFill>
              </a:defRPr>
            </a:lvl4pPr>
            <a:lvl5pPr marL="2286000" lvl="4" indent="-304800" rtl="0">
              <a:spcBef>
                <a:spcPts val="0"/>
              </a:spcBef>
              <a:spcAft>
                <a:spcPts val="0"/>
              </a:spcAft>
              <a:buClr>
                <a:srgbClr val="4B585A"/>
              </a:buClr>
              <a:buSzPts val="1200"/>
              <a:buChar char="○"/>
              <a:defRPr>
                <a:solidFill>
                  <a:srgbClr val="4B585A"/>
                </a:solidFill>
              </a:defRPr>
            </a:lvl5pPr>
            <a:lvl6pPr marL="2743200" lvl="5" indent="-304800" rtl="0">
              <a:spcBef>
                <a:spcPts val="0"/>
              </a:spcBef>
              <a:spcAft>
                <a:spcPts val="0"/>
              </a:spcAft>
              <a:buClr>
                <a:srgbClr val="4B585A"/>
              </a:buClr>
              <a:buSzPts val="1200"/>
              <a:buChar char="■"/>
              <a:defRPr>
                <a:solidFill>
                  <a:srgbClr val="4B585A"/>
                </a:solidFill>
              </a:defRPr>
            </a:lvl6pPr>
            <a:lvl7pPr marL="3200400" lvl="6" indent="-304800" rtl="0">
              <a:spcBef>
                <a:spcPts val="0"/>
              </a:spcBef>
              <a:spcAft>
                <a:spcPts val="0"/>
              </a:spcAft>
              <a:buClr>
                <a:srgbClr val="4B585A"/>
              </a:buClr>
              <a:buSzPts val="1200"/>
              <a:buChar char="●"/>
              <a:defRPr>
                <a:solidFill>
                  <a:srgbClr val="4B585A"/>
                </a:solidFill>
              </a:defRPr>
            </a:lvl7pPr>
            <a:lvl8pPr marL="3657600" lvl="7" indent="-304800" rtl="0">
              <a:spcBef>
                <a:spcPts val="0"/>
              </a:spcBef>
              <a:spcAft>
                <a:spcPts val="0"/>
              </a:spcAft>
              <a:buClr>
                <a:srgbClr val="4B585A"/>
              </a:buClr>
              <a:buSzPts val="1200"/>
              <a:buChar char="○"/>
              <a:defRPr>
                <a:solidFill>
                  <a:srgbClr val="4B585A"/>
                </a:solidFill>
              </a:defRPr>
            </a:lvl8pPr>
            <a:lvl9pPr marL="4114800" lvl="8" indent="-304800" rtl="0">
              <a:spcBef>
                <a:spcPts val="0"/>
              </a:spcBef>
              <a:spcAft>
                <a:spcPts val="0"/>
              </a:spcAft>
              <a:buClr>
                <a:srgbClr val="4B585A"/>
              </a:buClr>
              <a:buSzPts val="1200"/>
              <a:buChar char="■"/>
              <a:defRPr>
                <a:solidFill>
                  <a:srgbClr val="4B585A"/>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ubtitle only">
  <p:cSld name="TITLE_ONLY_1">
    <p:spTree>
      <p:nvGrpSpPr>
        <p:cNvPr id="1" name="Shape 62"/>
        <p:cNvGrpSpPr/>
        <p:nvPr/>
      </p:nvGrpSpPr>
      <p:grpSpPr>
        <a:xfrm>
          <a:off x="0" y="0"/>
          <a:ext cx="0" cy="0"/>
          <a:chOff x="0" y="0"/>
          <a:chExt cx="0" cy="0"/>
        </a:xfrm>
      </p:grpSpPr>
      <p:sp>
        <p:nvSpPr>
          <p:cNvPr id="63" name="Google Shape;6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4" name="Google Shape;64;p9"/>
          <p:cNvPicPr preferRelativeResize="0"/>
          <p:nvPr/>
        </p:nvPicPr>
        <p:blipFill rotWithShape="1">
          <a:blip r:embed="rId2">
            <a:alphaModFix/>
          </a:blip>
          <a:srcRect/>
          <a:stretch/>
        </p:blipFill>
        <p:spPr>
          <a:xfrm>
            <a:off x="8000542" y="228600"/>
            <a:ext cx="846956" cy="338699"/>
          </a:xfrm>
          <a:prstGeom prst="rect">
            <a:avLst/>
          </a:prstGeom>
          <a:noFill/>
          <a:ln>
            <a:noFill/>
          </a:ln>
        </p:spPr>
      </p:pic>
      <p:sp>
        <p:nvSpPr>
          <p:cNvPr id="65" name="Google Shape;65;p9"/>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467958"/>
              </a:buClr>
              <a:buSzPts val="2800"/>
              <a:buFont typeface="Roboto"/>
              <a:buNone/>
              <a:defRPr>
                <a:solidFill>
                  <a:srgbClr val="467958"/>
                </a:solidFill>
                <a:latin typeface="Roboto"/>
                <a:ea typeface="Roboto"/>
                <a:cs typeface="Roboto"/>
                <a:sym typeface="Robo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 name="Google Shape;66;p9"/>
          <p:cNvSpPr txBox="1">
            <a:spLocks noGrp="1"/>
          </p:cNvSpPr>
          <p:nvPr>
            <p:ph type="subTitle" idx="1"/>
          </p:nvPr>
        </p:nvSpPr>
        <p:spPr>
          <a:xfrm>
            <a:off x="457200" y="822950"/>
            <a:ext cx="8229600" cy="4002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4B585A"/>
              </a:buClr>
              <a:buSzPts val="1400"/>
              <a:buNone/>
              <a:defRPr sz="1400">
                <a:solidFill>
                  <a:srgbClr val="4B585A"/>
                </a:solidFill>
              </a:defRPr>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_2">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9" name="Google Shape;69;p10"/>
          <p:cNvPicPr preferRelativeResize="0"/>
          <p:nvPr/>
        </p:nvPicPr>
        <p:blipFill rotWithShape="1">
          <a:blip r:embed="rId2">
            <a:alphaModFix/>
          </a:blip>
          <a:srcRect/>
          <a:stretch/>
        </p:blipFill>
        <p:spPr>
          <a:xfrm>
            <a:off x="8000542" y="228600"/>
            <a:ext cx="846956" cy="3386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84025" y="485425"/>
            <a:ext cx="8004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Roboto"/>
              <a:buNone/>
              <a:defRPr sz="2800" b="1">
                <a:solidFill>
                  <a:schemeClr val="dk2"/>
                </a:solidFill>
                <a:latin typeface="Roboto"/>
                <a:ea typeface="Roboto"/>
                <a:cs typeface="Roboto"/>
                <a:sym typeface="Robo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1pPr>
            <a:lvl2pPr marL="914400" lvl="1"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2pPr>
            <a:lvl3pPr marL="1371600" lvl="2"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3pPr>
            <a:lvl4pPr marL="1828800" lvl="3"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4pPr>
            <a:lvl5pPr marL="2286000" lvl="4"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5pPr>
            <a:lvl6pPr marL="2743200" lvl="5"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6pPr>
            <a:lvl7pPr marL="3200400" lvl="6"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7pPr>
            <a:lvl8pPr marL="3657600" lvl="7"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8pPr>
            <a:lvl9pPr marL="4114800" lvl="8" indent="-304800">
              <a:lnSpc>
                <a:spcPct val="115000"/>
              </a:lnSpc>
              <a:spcBef>
                <a:spcPts val="0"/>
              </a:spcBef>
              <a:spcAft>
                <a:spcPts val="0"/>
              </a:spcAft>
              <a:buClr>
                <a:srgbClr val="4B585A"/>
              </a:buClr>
              <a:buSzPts val="1200"/>
              <a:buFont typeface="Roboto"/>
              <a:buChar char="■"/>
              <a:defRPr sz="1200">
                <a:solidFill>
                  <a:srgbClr val="4B585A"/>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www.uipath.com/ai/agentic-ai#what-is-agentic-ai"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3">
          <a:extLst>
            <a:ext uri="{FF2B5EF4-FFF2-40B4-BE49-F238E27FC236}">
              <a16:creationId xmlns:a16="http://schemas.microsoft.com/office/drawing/2014/main" id="{4DB759CC-1CA0-B7C4-2BFB-06460EB33E80}"/>
            </a:ext>
          </a:extLst>
        </p:cNvPr>
        <p:cNvGrpSpPr/>
        <p:nvPr/>
      </p:nvGrpSpPr>
      <p:grpSpPr>
        <a:xfrm>
          <a:off x="0" y="0"/>
          <a:ext cx="0" cy="0"/>
          <a:chOff x="0" y="0"/>
          <a:chExt cx="0" cy="0"/>
        </a:xfrm>
      </p:grpSpPr>
      <p:sp>
        <p:nvSpPr>
          <p:cNvPr id="284" name="Google Shape;284;p37">
            <a:extLst>
              <a:ext uri="{FF2B5EF4-FFF2-40B4-BE49-F238E27FC236}">
                <a16:creationId xmlns:a16="http://schemas.microsoft.com/office/drawing/2014/main" id="{F0128B5A-AFF5-745D-7548-203E17150A9A}"/>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286" name="Google Shape;286;p37">
            <a:extLst>
              <a:ext uri="{FF2B5EF4-FFF2-40B4-BE49-F238E27FC236}">
                <a16:creationId xmlns:a16="http://schemas.microsoft.com/office/drawing/2014/main" id="{8C724A2C-B46E-8B7D-C693-25BDAAF78137}"/>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Why are APIs important?</a:t>
            </a:r>
            <a:endParaRPr lang="en-US"/>
          </a:p>
        </p:txBody>
      </p:sp>
      <p:sp>
        <p:nvSpPr>
          <p:cNvPr id="287" name="Google Shape;287;p37">
            <a:extLst>
              <a:ext uri="{FF2B5EF4-FFF2-40B4-BE49-F238E27FC236}">
                <a16:creationId xmlns:a16="http://schemas.microsoft.com/office/drawing/2014/main" id="{90CC7500-32CD-EF75-B097-D91BBFAEE0CA}"/>
              </a:ext>
            </a:extLst>
          </p:cNvPr>
          <p:cNvSpPr txBox="1">
            <a:spLocks noGrp="1"/>
          </p:cNvSpPr>
          <p:nvPr>
            <p:ph type="subTitle" idx="2"/>
          </p:nvPr>
        </p:nvSpPr>
        <p:spPr>
          <a:xfrm>
            <a:off x="457200" y="802042"/>
            <a:ext cx="8229600" cy="685949"/>
          </a:xfrm>
          <a:prstGeom prst="rect">
            <a:avLst/>
          </a:prstGeom>
        </p:spPr>
        <p:txBody>
          <a:bodyPr spcFirstLastPara="1" wrap="square" lIns="91425" tIns="91425" rIns="91425" bIns="91425" anchor="t" anchorCtr="0">
            <a:noAutofit/>
          </a:bodyPr>
          <a:lstStyle/>
          <a:p>
            <a:pPr marL="0" indent="0">
              <a:lnSpc>
                <a:spcPct val="114999"/>
              </a:lnSpc>
              <a:spcAft>
                <a:spcPts val="1200"/>
              </a:spcAft>
            </a:pPr>
            <a:r>
              <a:rPr lang="en"/>
              <a:t>APIs are the backbone of traditional software. They are the fastest and most-stable way to move data across software systems. Unfortunately, software in the healthcare ecosystem commonly lacks APIs. </a:t>
            </a:r>
          </a:p>
        </p:txBody>
      </p:sp>
      <p:sp>
        <p:nvSpPr>
          <p:cNvPr id="292" name="Google Shape;292;p37">
            <a:extLst>
              <a:ext uri="{FF2B5EF4-FFF2-40B4-BE49-F238E27FC236}">
                <a16:creationId xmlns:a16="http://schemas.microsoft.com/office/drawing/2014/main" id="{E9AFE13E-56A9-60D7-71D3-D6A3F4349A8C}"/>
              </a:ext>
            </a:extLst>
          </p:cNvPr>
          <p:cNvSpPr/>
          <p:nvPr/>
        </p:nvSpPr>
        <p:spPr>
          <a:xfrm>
            <a:off x="0" y="0"/>
            <a:ext cx="1600200" cy="274200"/>
          </a:xfrm>
          <a:prstGeom prst="homePlate">
            <a:avLst>
              <a:gd name="adj" fmla="val 50000"/>
            </a:avLst>
          </a:prstGeom>
          <a:solidFill>
            <a:srgbClr val="46795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rPr>
              <a:t>API</a:t>
            </a:r>
            <a:endParaRPr lang="en" sz="1000" b="1" i="0" u="none" strike="noStrike" cap="none">
              <a:solidFill>
                <a:srgbClr val="FFFFFF"/>
              </a:solidFill>
              <a:latin typeface="Roboto"/>
              <a:ea typeface="Roboto"/>
              <a:cs typeface="Roboto"/>
            </a:endParaRPr>
          </a:p>
        </p:txBody>
      </p:sp>
      <p:graphicFrame>
        <p:nvGraphicFramePr>
          <p:cNvPr id="3" name="Table 2">
            <a:extLst>
              <a:ext uri="{FF2B5EF4-FFF2-40B4-BE49-F238E27FC236}">
                <a16:creationId xmlns:a16="http://schemas.microsoft.com/office/drawing/2014/main" id="{47D2727E-7BB5-B512-0875-59CC06D40F58}"/>
              </a:ext>
            </a:extLst>
          </p:cNvPr>
          <p:cNvGraphicFramePr>
            <a:graphicFrameLocks noGrp="1"/>
          </p:cNvGraphicFramePr>
          <p:nvPr>
            <p:extLst>
              <p:ext uri="{D42A27DB-BD31-4B8C-83A1-F6EECF244321}">
                <p14:modId xmlns:p14="http://schemas.microsoft.com/office/powerpoint/2010/main" val="3803818869"/>
              </p:ext>
            </p:extLst>
          </p:nvPr>
        </p:nvGraphicFramePr>
        <p:xfrm>
          <a:off x="457781" y="1642017"/>
          <a:ext cx="7525917" cy="2114550"/>
        </p:xfrm>
        <a:graphic>
          <a:graphicData uri="http://schemas.openxmlformats.org/drawingml/2006/table">
            <a:tbl>
              <a:tblPr bandRow="1">
                <a:tableStyleId>{AE9599AE-ACC8-440F-AB05-6DB7357A2098}</a:tableStyleId>
              </a:tblPr>
              <a:tblGrid>
                <a:gridCol w="1424835">
                  <a:extLst>
                    <a:ext uri="{9D8B030D-6E8A-4147-A177-3AD203B41FA5}">
                      <a16:colId xmlns:a16="http://schemas.microsoft.com/office/drawing/2014/main" val="156208768"/>
                    </a:ext>
                  </a:extLst>
                </a:gridCol>
                <a:gridCol w="6101082">
                  <a:extLst>
                    <a:ext uri="{9D8B030D-6E8A-4147-A177-3AD203B41FA5}">
                      <a16:colId xmlns:a16="http://schemas.microsoft.com/office/drawing/2014/main" val="3668660646"/>
                    </a:ext>
                  </a:extLst>
                </a:gridCol>
              </a:tblGrid>
              <a:tr h="0">
                <a:tc>
                  <a:txBody>
                    <a:bodyPr/>
                    <a:lstStyle/>
                    <a:p>
                      <a:pPr rtl="0" fontAlgn="base">
                        <a:lnSpc>
                          <a:spcPts val="1125"/>
                        </a:lnSpc>
                        <a:buNone/>
                      </a:pPr>
                      <a:r>
                        <a:rPr lang="en-US" sz="1000">
                          <a:solidFill>
                            <a:srgbClr val="FFFFFF"/>
                          </a:solidFill>
                          <a:effectLst/>
                          <a:latin typeface="Roboto"/>
                        </a:rPr>
                        <a:t>Area </a:t>
                      </a:r>
                      <a:endParaRPr lang="en-US">
                        <a:effectLst/>
                        <a:latin typeface="Roboto"/>
                      </a:endParaRPr>
                    </a:p>
                  </a:txBody>
                  <a:tcPr marL="85725" marR="85725" marT="85725" marB="85725">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467958"/>
                    </a:solidFill>
                  </a:tcPr>
                </a:tc>
                <a:tc>
                  <a:txBody>
                    <a:bodyPr/>
                    <a:lstStyle/>
                    <a:p>
                      <a:pPr rtl="0" fontAlgn="base">
                        <a:lnSpc>
                          <a:spcPts val="1125"/>
                        </a:lnSpc>
                        <a:buNone/>
                      </a:pPr>
                      <a:r>
                        <a:rPr lang="en-US" sz="1000">
                          <a:solidFill>
                            <a:srgbClr val="FFFFFF"/>
                          </a:solidFill>
                          <a:effectLst/>
                          <a:latin typeface="Roboto"/>
                        </a:rPr>
                        <a:t>API </a:t>
                      </a:r>
                      <a:endParaRPr lang="en-US">
                        <a:effectLst/>
                        <a:latin typeface="Roboto"/>
                      </a:endParaRPr>
                    </a:p>
                  </a:txBody>
                  <a:tcPr marL="85725" marR="85725" marT="85725" marB="85725">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467958"/>
                    </a:solidFill>
                  </a:tcPr>
                </a:tc>
                <a:extLst>
                  <a:ext uri="{0D108BD9-81ED-4DB2-BD59-A6C34878D82A}">
                    <a16:rowId xmlns:a16="http://schemas.microsoft.com/office/drawing/2014/main" val="1089247549"/>
                  </a:ext>
                </a:extLst>
              </a:tr>
              <a:tr h="0">
                <a:tc>
                  <a:txBody>
                    <a:bodyPr/>
                    <a:lstStyle/>
                    <a:p>
                      <a:pPr rtl="0" fontAlgn="base">
                        <a:lnSpc>
                          <a:spcPts val="1125"/>
                        </a:lnSpc>
                        <a:buNone/>
                      </a:pPr>
                      <a:r>
                        <a:rPr lang="en-US" sz="1000" b="1">
                          <a:solidFill>
                            <a:srgbClr val="4B585A"/>
                          </a:solidFill>
                          <a:effectLst/>
                          <a:latin typeface="Roboto"/>
                        </a:rPr>
                        <a:t>General purpose</a:t>
                      </a:r>
                      <a:r>
                        <a:rPr lang="en-US" sz="1000">
                          <a:solidFill>
                            <a:srgbClr val="4B585A"/>
                          </a:solidFill>
                          <a:effectLst/>
                          <a:latin typeface="Roboto"/>
                        </a:rPr>
                        <a:t>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base">
                        <a:lnSpc>
                          <a:spcPts val="1125"/>
                        </a:lnSpc>
                        <a:buNone/>
                      </a:pPr>
                      <a:r>
                        <a:rPr lang="en-US" sz="1000">
                          <a:solidFill>
                            <a:srgbClr val="4B585A"/>
                          </a:solidFill>
                          <a:effectLst/>
                          <a:latin typeface="Roboto"/>
                        </a:rPr>
                        <a:t>APIs enable the integration and communication between different software systems to achieve broader automation and data exchange goals.  </a:t>
                      </a:r>
                      <a:endParaRPr lang="en-US">
                        <a:effectLst/>
                        <a:latin typeface="Roboto"/>
                      </a:endParaRPr>
                    </a:p>
                    <a:p>
                      <a:pPr rtl="0" fontAlgn="base">
                        <a:lnSpc>
                          <a:spcPts val="1125"/>
                        </a:lnSpc>
                        <a:buNone/>
                      </a:pPr>
                      <a:endParaRPr lang="en-US">
                        <a:effectLst/>
                        <a:latin typeface="Roboto"/>
                      </a:endParaRPr>
                    </a:p>
                    <a:p>
                      <a:pPr rtl="0" fontAlgn="base">
                        <a:lnSpc>
                          <a:spcPts val="1125"/>
                        </a:lnSpc>
                        <a:buNone/>
                      </a:pPr>
                      <a:r>
                        <a:rPr lang="en-US" sz="1000">
                          <a:solidFill>
                            <a:srgbClr val="4B585A"/>
                          </a:solidFill>
                          <a:effectLst/>
                          <a:latin typeface="Roboto"/>
                        </a:rPr>
                        <a:t>Widely used in software development, web services, and cloud computing, with broad applications.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1429028513"/>
                  </a:ext>
                </a:extLst>
              </a:tr>
              <a:tr h="0">
                <a:tc>
                  <a:txBody>
                    <a:bodyPr/>
                    <a:lstStyle/>
                    <a:p>
                      <a:pPr rtl="0" fontAlgn="base">
                        <a:lnSpc>
                          <a:spcPts val="1125"/>
                        </a:lnSpc>
                        <a:buNone/>
                      </a:pPr>
                      <a:r>
                        <a:rPr lang="en-US" sz="1000" b="1">
                          <a:solidFill>
                            <a:srgbClr val="4B585A"/>
                          </a:solidFill>
                          <a:effectLst/>
                          <a:latin typeface="Roboto"/>
                        </a:rPr>
                        <a:t>Integration </a:t>
                      </a:r>
                      <a:r>
                        <a:rPr lang="en-US" sz="1000">
                          <a:solidFill>
                            <a:srgbClr val="4B585A"/>
                          </a:solidFill>
                          <a:effectLst/>
                          <a:latin typeface="Roboto"/>
                        </a:rPr>
                        <a:t>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base">
                        <a:lnSpc>
                          <a:spcPts val="1125"/>
                        </a:lnSpc>
                        <a:buNone/>
                      </a:pPr>
                      <a:r>
                        <a:rPr lang="en-US" sz="1000">
                          <a:solidFill>
                            <a:srgbClr val="4B585A"/>
                          </a:solidFill>
                          <a:effectLst/>
                          <a:latin typeface="Roboto"/>
                        </a:rPr>
                        <a:t>Facilitates interoperability between different software components and services through a standardized set of protocols you never see.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2772341484"/>
                  </a:ext>
                </a:extLst>
              </a:tr>
              <a:tr h="0">
                <a:tc>
                  <a:txBody>
                    <a:bodyPr/>
                    <a:lstStyle/>
                    <a:p>
                      <a:pPr rtl="0" fontAlgn="base">
                        <a:lnSpc>
                          <a:spcPts val="1125"/>
                        </a:lnSpc>
                        <a:buNone/>
                      </a:pPr>
                      <a:r>
                        <a:rPr lang="en-US" sz="1000" b="1">
                          <a:solidFill>
                            <a:srgbClr val="4B585A"/>
                          </a:solidFill>
                          <a:effectLst/>
                          <a:latin typeface="Roboto"/>
                        </a:rPr>
                        <a:t>Stability</a:t>
                      </a:r>
                      <a:r>
                        <a:rPr lang="en-US" sz="1000">
                          <a:solidFill>
                            <a:srgbClr val="4B585A"/>
                          </a:solidFill>
                          <a:effectLst/>
                          <a:latin typeface="Roboto"/>
                        </a:rPr>
                        <a:t>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base">
                        <a:lnSpc>
                          <a:spcPts val="1125"/>
                        </a:lnSpc>
                        <a:buNone/>
                      </a:pPr>
                      <a:r>
                        <a:rPr lang="en-US" sz="1000">
                          <a:solidFill>
                            <a:srgbClr val="4B585A"/>
                          </a:solidFill>
                          <a:effectLst/>
                          <a:latin typeface="Roboto"/>
                        </a:rPr>
                        <a:t>APIs are very stable connections (more stable than RPA)</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2820214821"/>
                  </a:ext>
                </a:extLst>
              </a:tr>
              <a:tr h="0">
                <a:tc>
                  <a:txBody>
                    <a:bodyPr/>
                    <a:lstStyle/>
                    <a:p>
                      <a:pPr rtl="0" fontAlgn="base">
                        <a:lnSpc>
                          <a:spcPts val="1125"/>
                        </a:lnSpc>
                        <a:buNone/>
                      </a:pPr>
                      <a:r>
                        <a:rPr lang="en-US" sz="1000" b="1">
                          <a:solidFill>
                            <a:srgbClr val="4B585A"/>
                          </a:solidFill>
                          <a:effectLst/>
                          <a:latin typeface="Roboto"/>
                        </a:rPr>
                        <a:t>Speed</a:t>
                      </a:r>
                      <a:r>
                        <a:rPr lang="en-US" sz="1000">
                          <a:solidFill>
                            <a:srgbClr val="4B585A"/>
                          </a:solidFill>
                          <a:effectLst/>
                          <a:latin typeface="Roboto"/>
                        </a:rPr>
                        <a:t>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rtl="0" fontAlgn="base">
                        <a:lnSpc>
                          <a:spcPts val="1125"/>
                        </a:lnSpc>
                        <a:buNone/>
                      </a:pPr>
                      <a:r>
                        <a:rPr lang="en-US" sz="1000">
                          <a:solidFill>
                            <a:srgbClr val="4B585A"/>
                          </a:solidFill>
                          <a:effectLst/>
                          <a:latin typeface="Roboto"/>
                        </a:rPr>
                        <a:t>Facilitates real-time data retrieval, enabling faster information exchange between applications. </a:t>
                      </a:r>
                      <a:endParaRPr lang="en-US">
                        <a:effectLst/>
                        <a:latin typeface="Roboto"/>
                      </a:endParaRPr>
                    </a:p>
                  </a:txBody>
                  <a:tcPr marL="85725" marR="85725" marT="85725" marB="85725"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1714600660"/>
                  </a:ext>
                </a:extLst>
              </a:tr>
            </a:tbl>
          </a:graphicData>
        </a:graphic>
      </p:graphicFrame>
      <p:sp>
        <p:nvSpPr>
          <p:cNvPr id="4" name="TextBox 3">
            <a:extLst>
              <a:ext uri="{FF2B5EF4-FFF2-40B4-BE49-F238E27FC236}">
                <a16:creationId xmlns:a16="http://schemas.microsoft.com/office/drawing/2014/main" id="{1BEC0CED-6F95-E79A-DC63-C31AFC3E7E17}"/>
              </a:ext>
            </a:extLst>
          </p:cNvPr>
          <p:cNvSpPr txBox="1"/>
          <p:nvPr/>
        </p:nvSpPr>
        <p:spPr>
          <a:xfrm>
            <a:off x="457199" y="4043080"/>
            <a:ext cx="7525917" cy="523220"/>
          </a:xfrm>
          <a:prstGeom prst="rect">
            <a:avLst/>
          </a:prstGeom>
          <a:noFill/>
        </p:spPr>
        <p:txBody>
          <a:bodyPr wrap="square">
            <a:spAutoFit/>
          </a:bodyPr>
          <a:lstStyle/>
          <a:p>
            <a:r>
              <a:rPr lang="en-US" b="1">
                <a:solidFill>
                  <a:srgbClr val="467958"/>
                </a:solidFill>
                <a:latin typeface="Roboto"/>
                <a:ea typeface="Roboto"/>
              </a:rPr>
              <a:t>Note</a:t>
            </a:r>
            <a:r>
              <a:rPr lang="en-US">
                <a:solidFill>
                  <a:srgbClr val="467958"/>
                </a:solidFill>
                <a:latin typeface="Roboto"/>
                <a:ea typeface="Roboto"/>
              </a:rPr>
              <a:t>: APIs are always preferred to RPA due to their stability, speed, and low maintenance requirements. </a:t>
            </a:r>
            <a:endParaRPr lang="en-US">
              <a:solidFill>
                <a:srgbClr val="467958"/>
              </a:solidFill>
            </a:endParaRPr>
          </a:p>
        </p:txBody>
      </p:sp>
    </p:spTree>
    <p:extLst>
      <p:ext uri="{BB962C8B-B14F-4D97-AF65-F5344CB8AC3E}">
        <p14:creationId xmlns:p14="http://schemas.microsoft.com/office/powerpoint/2010/main" val="318758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BE0E-ACA8-FE7D-E679-FAEDA719455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a:t>11</a:t>
            </a:fld>
            <a:endParaRPr lang="en"/>
          </a:p>
        </p:txBody>
      </p:sp>
      <p:sp>
        <p:nvSpPr>
          <p:cNvPr id="3" name="Text Placeholder 2">
            <a:extLst>
              <a:ext uri="{FF2B5EF4-FFF2-40B4-BE49-F238E27FC236}">
                <a16:creationId xmlns:a16="http://schemas.microsoft.com/office/drawing/2014/main" id="{0B355F37-1DEC-249B-556A-057AEF20557F}"/>
              </a:ext>
            </a:extLst>
          </p:cNvPr>
          <p:cNvSpPr>
            <a:spLocks noGrp="1"/>
          </p:cNvSpPr>
          <p:nvPr>
            <p:ph type="body" idx="1"/>
          </p:nvPr>
        </p:nvSpPr>
        <p:spPr/>
        <p:txBody>
          <a:bodyPr/>
          <a:lstStyle/>
          <a:p>
            <a:pPr marL="152400" indent="0">
              <a:lnSpc>
                <a:spcPct val="114999"/>
              </a:lnSpc>
              <a:buNone/>
            </a:pPr>
            <a:r>
              <a:rPr lang="en-US" sz="1400" b="1"/>
              <a:t>Example:</a:t>
            </a:r>
            <a:endParaRPr lang="en-US" sz="1400"/>
          </a:p>
          <a:p>
            <a:pPr marL="152400" indent="0">
              <a:lnSpc>
                <a:spcPct val="114999"/>
              </a:lnSpc>
              <a:buNone/>
            </a:pPr>
            <a:endParaRPr lang="en-US" sz="1400"/>
          </a:p>
          <a:p>
            <a:pPr marL="152400" indent="0">
              <a:lnSpc>
                <a:spcPct val="114999"/>
              </a:lnSpc>
              <a:buNone/>
            </a:pPr>
            <a:r>
              <a:rPr lang="en-US" sz="1400"/>
              <a:t>APIs enhance the functionality of a travel website by facilitating the communication with external services. By integrating with airline or hotel APIs, travel websites (such as KAYAK) provide users with real-time and accurate information on flight schedules, seat availability, and hotel options. </a:t>
            </a:r>
            <a:endParaRPr lang="en-US"/>
          </a:p>
          <a:p>
            <a:pPr marL="152400" indent="0">
              <a:lnSpc>
                <a:spcPct val="114999"/>
              </a:lnSpc>
              <a:buNone/>
            </a:pPr>
            <a:endParaRPr lang="en-US" sz="1400"/>
          </a:p>
          <a:p>
            <a:pPr marL="152400" indent="0">
              <a:lnSpc>
                <a:spcPct val="114999"/>
              </a:lnSpc>
              <a:buNone/>
            </a:pPr>
            <a:r>
              <a:rPr lang="en-US" sz="1400"/>
              <a:t>These APIs act as bridges, connecting the website directly to the respective databases and reservation systems, enabling users to access a comprehensive range of travel services. The API's role as a mediator ensures that the website can dynamically retrieve and present up-to-date data from various external sources. </a:t>
            </a:r>
            <a:endParaRPr lang="en-US"/>
          </a:p>
        </p:txBody>
      </p:sp>
      <p:sp>
        <p:nvSpPr>
          <p:cNvPr id="4" name="Title 3">
            <a:extLst>
              <a:ext uri="{FF2B5EF4-FFF2-40B4-BE49-F238E27FC236}">
                <a16:creationId xmlns:a16="http://schemas.microsoft.com/office/drawing/2014/main" id="{A775E45D-BC21-A075-C7EE-AD3BE9B65A0A}"/>
              </a:ext>
            </a:extLst>
          </p:cNvPr>
          <p:cNvSpPr>
            <a:spLocks noGrp="1"/>
          </p:cNvSpPr>
          <p:nvPr>
            <p:ph type="title"/>
          </p:nvPr>
        </p:nvSpPr>
        <p:spPr/>
        <p:txBody>
          <a:bodyPr/>
          <a:lstStyle/>
          <a:p>
            <a:r>
              <a:rPr lang="en-US"/>
              <a:t>API Example</a:t>
            </a:r>
          </a:p>
        </p:txBody>
      </p:sp>
      <p:sp>
        <p:nvSpPr>
          <p:cNvPr id="5" name="Subtitle 4">
            <a:extLst>
              <a:ext uri="{FF2B5EF4-FFF2-40B4-BE49-F238E27FC236}">
                <a16:creationId xmlns:a16="http://schemas.microsoft.com/office/drawing/2014/main" id="{08A0C37F-8270-4006-58FC-A7D4E794C44C}"/>
              </a:ext>
            </a:extLst>
          </p:cNvPr>
          <p:cNvSpPr>
            <a:spLocks noGrp="1"/>
          </p:cNvSpPr>
          <p:nvPr>
            <p:ph type="subTitle" idx="2"/>
          </p:nvPr>
        </p:nvSpPr>
        <p:spPr/>
        <p:txBody>
          <a:bodyPr/>
          <a:lstStyle/>
          <a:p>
            <a:pPr>
              <a:lnSpc>
                <a:spcPct val="114999"/>
              </a:lnSpc>
            </a:pPr>
            <a:r>
              <a:rPr lang="en-US"/>
              <a:t>If you’re using the internet or a smartphone, you’ve used an API.</a:t>
            </a:r>
          </a:p>
        </p:txBody>
      </p:sp>
      <p:pic>
        <p:nvPicPr>
          <p:cNvPr id="6" name="Picture 5">
            <a:extLst>
              <a:ext uri="{FF2B5EF4-FFF2-40B4-BE49-F238E27FC236}">
                <a16:creationId xmlns:a16="http://schemas.microsoft.com/office/drawing/2014/main" id="{1E95898D-6D88-AA9C-B3C6-68232DD9B022}"/>
              </a:ext>
            </a:extLst>
          </p:cNvPr>
          <p:cNvPicPr>
            <a:picLocks noChangeAspect="1"/>
          </p:cNvPicPr>
          <p:nvPr/>
        </p:nvPicPr>
        <p:blipFill>
          <a:blip r:embed="rId2"/>
          <a:stretch>
            <a:fillRect/>
          </a:stretch>
        </p:blipFill>
        <p:spPr>
          <a:xfrm>
            <a:off x="1500768" y="1551181"/>
            <a:ext cx="1333500" cy="438150"/>
          </a:xfrm>
          <a:prstGeom prst="rect">
            <a:avLst/>
          </a:prstGeom>
          <a:ln>
            <a:noFill/>
          </a:ln>
        </p:spPr>
      </p:pic>
    </p:spTree>
    <p:extLst>
      <p:ext uri="{BB962C8B-B14F-4D97-AF65-F5344CB8AC3E}">
        <p14:creationId xmlns:p14="http://schemas.microsoft.com/office/powerpoint/2010/main" val="2693004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a:extLst>
            <a:ext uri="{FF2B5EF4-FFF2-40B4-BE49-F238E27FC236}">
              <a16:creationId xmlns:a16="http://schemas.microsoft.com/office/drawing/2014/main" id="{065BE253-DBC3-CEB6-CBEA-EA67241119CE}"/>
            </a:ext>
          </a:extLst>
        </p:cNvPr>
        <p:cNvGrpSpPr/>
        <p:nvPr/>
      </p:nvGrpSpPr>
      <p:grpSpPr>
        <a:xfrm>
          <a:off x="0" y="0"/>
          <a:ext cx="0" cy="0"/>
          <a:chOff x="0" y="0"/>
          <a:chExt cx="0" cy="0"/>
        </a:xfrm>
      </p:grpSpPr>
      <p:sp>
        <p:nvSpPr>
          <p:cNvPr id="266" name="Google Shape;266;p35">
            <a:extLst>
              <a:ext uri="{FF2B5EF4-FFF2-40B4-BE49-F238E27FC236}">
                <a16:creationId xmlns:a16="http://schemas.microsoft.com/office/drawing/2014/main" id="{8DD86235-9FA7-9BD5-13F2-E74754FC6F86}"/>
              </a:ext>
            </a:extLst>
          </p:cNvPr>
          <p:cNvSpPr txBox="1">
            <a:spLocks noGrp="1"/>
          </p:cNvSpPr>
          <p:nvPr>
            <p:ph type="title" idx="4294967295"/>
          </p:nvPr>
        </p:nvSpPr>
        <p:spPr>
          <a:xfrm>
            <a:off x="457200" y="228600"/>
            <a:ext cx="822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RPA defined</a:t>
            </a:r>
            <a:endParaRPr/>
          </a:p>
        </p:txBody>
      </p:sp>
      <p:sp>
        <p:nvSpPr>
          <p:cNvPr id="267" name="Google Shape;267;p35">
            <a:extLst>
              <a:ext uri="{FF2B5EF4-FFF2-40B4-BE49-F238E27FC236}">
                <a16:creationId xmlns:a16="http://schemas.microsoft.com/office/drawing/2014/main" id="{F8F8DD54-CF38-55DC-E97A-B7606970FE06}"/>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268" name="Google Shape;268;p35">
            <a:extLst>
              <a:ext uri="{FF2B5EF4-FFF2-40B4-BE49-F238E27FC236}">
                <a16:creationId xmlns:a16="http://schemas.microsoft.com/office/drawing/2014/main" id="{8737CDED-E141-70E1-7307-E539743F4582}"/>
              </a:ext>
            </a:extLst>
          </p:cNvPr>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solidFill>
                  <a:schemeClr val="dk1"/>
                </a:solidFill>
              </a:rPr>
              <a:t>Robotic Process Automation (RPA)</a:t>
            </a:r>
            <a:r>
              <a:rPr lang="en" sz="1400">
                <a:solidFill>
                  <a:schemeClr val="dk1"/>
                </a:solidFill>
              </a:rPr>
              <a:t> - is a technology that uses software robots or "bots" to automate repetitive and rule-based tasks within business processes. It mimics human actions (</a:t>
            </a:r>
            <a:r>
              <a:rPr lang="en" sz="1400" b="1" i="1" u="sng">
                <a:solidFill>
                  <a:schemeClr val="dk1"/>
                </a:solidFill>
              </a:rPr>
              <a:t>robotic</a:t>
            </a:r>
            <a:r>
              <a:rPr lang="en" sz="1400">
                <a:solidFill>
                  <a:schemeClr val="dk1"/>
                </a:solidFill>
              </a:rPr>
              <a:t>) by following a prescriptive set of steps to achieve a desired outcome (</a:t>
            </a:r>
            <a:r>
              <a:rPr lang="en" sz="1400" b="1" i="1" u="sng">
                <a:solidFill>
                  <a:schemeClr val="dk1"/>
                </a:solidFill>
              </a:rPr>
              <a:t>process</a:t>
            </a:r>
            <a:r>
              <a:rPr lang="en" sz="1400">
                <a:solidFill>
                  <a:schemeClr val="dk1"/>
                </a:solidFill>
              </a:rPr>
              <a:t>) without human intervention (</a:t>
            </a:r>
            <a:r>
              <a:rPr lang="en" sz="1400" b="1" i="1" u="sng">
                <a:solidFill>
                  <a:schemeClr val="dk1"/>
                </a:solidFill>
              </a:rPr>
              <a:t>automation</a:t>
            </a:r>
            <a:r>
              <a:rPr lang="en" sz="1400">
                <a:solidFill>
                  <a:schemeClr val="dk1"/>
                </a:solidFill>
              </a:rPr>
              <a:t>) by </a:t>
            </a:r>
            <a:r>
              <a:rPr lang="en" sz="1400" b="1" u="sng">
                <a:solidFill>
                  <a:srgbClr val="467958"/>
                </a:solidFill>
              </a:rPr>
              <a:t>using the graphical user interface</a:t>
            </a:r>
            <a:r>
              <a:rPr lang="en" sz="1400">
                <a:solidFill>
                  <a:srgbClr val="467958"/>
                </a:solidFill>
              </a:rPr>
              <a:t> </a:t>
            </a:r>
            <a:r>
              <a:rPr lang="en" sz="1400">
                <a:solidFill>
                  <a:schemeClr val="dk1"/>
                </a:solidFill>
              </a:rPr>
              <a:t>(the part of software you and I interact with).</a:t>
            </a:r>
          </a:p>
          <a:p>
            <a:pPr marL="0" lvl="0" indent="0" algn="l" rtl="0">
              <a:spcBef>
                <a:spcPts val="0"/>
              </a:spcBef>
              <a:spcAft>
                <a:spcPts val="0"/>
              </a:spcAft>
              <a:buNone/>
            </a:pPr>
            <a:endParaRPr lang="en" sz="1400">
              <a:solidFill>
                <a:schemeClr val="dk1"/>
              </a:solidFill>
            </a:endParaRPr>
          </a:p>
          <a:p>
            <a:pPr marL="0" indent="0">
              <a:buNone/>
            </a:pPr>
            <a:r>
              <a:rPr lang="en-US" sz="1400">
                <a:solidFill>
                  <a:schemeClr val="dk1"/>
                </a:solidFill>
                <a:latin typeface="Roboto"/>
                <a:ea typeface="Roboto"/>
              </a:rPr>
              <a:t>Just like humans, software robots can understand what’s on a screen, complete the right keystrokes, navigate systems, </a:t>
            </a:r>
            <a:r>
              <a:rPr lang="en-US" sz="1400">
                <a:solidFill>
                  <a:schemeClr val="dk1"/>
                </a:solidFill>
              </a:rPr>
              <a:t>and </a:t>
            </a:r>
            <a:r>
              <a:rPr lang="en-US" sz="1400">
                <a:solidFill>
                  <a:schemeClr val="dk1"/>
                </a:solidFill>
                <a:latin typeface="Roboto"/>
                <a:ea typeface="Roboto"/>
              </a:rPr>
              <a:t>identify and extract data. </a:t>
            </a:r>
          </a:p>
          <a:p>
            <a:pPr marL="0" lvl="0" indent="0" algn="l" rtl="0">
              <a:spcBef>
                <a:spcPts val="0"/>
              </a:spcBef>
              <a:spcAft>
                <a:spcPts val="0"/>
              </a:spcAft>
              <a:buNone/>
            </a:pPr>
            <a:endParaRPr sz="1400">
              <a:solidFill>
                <a:schemeClr val="dk1"/>
              </a:solidFill>
            </a:endParaRPr>
          </a:p>
          <a:p>
            <a:pPr marL="0" lvl="0" indent="0" algn="l">
              <a:spcBef>
                <a:spcPts val="1200"/>
              </a:spcBef>
              <a:spcAft>
                <a:spcPts val="1200"/>
              </a:spcAft>
              <a:buNone/>
            </a:pPr>
            <a:endParaRPr lang="en-US" sz="1400">
              <a:solidFill>
                <a:schemeClr val="dk1"/>
              </a:solidFill>
            </a:endParaRPr>
          </a:p>
        </p:txBody>
      </p:sp>
      <p:sp>
        <p:nvSpPr>
          <p:cNvPr id="269" name="Google Shape;269;p35">
            <a:extLst>
              <a:ext uri="{FF2B5EF4-FFF2-40B4-BE49-F238E27FC236}">
                <a16:creationId xmlns:a16="http://schemas.microsoft.com/office/drawing/2014/main" id="{2C2135EA-E05D-F433-581C-AD72AC8EAF8C}"/>
              </a:ext>
            </a:extLst>
          </p:cNvPr>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endParaRPr/>
          </a:p>
        </p:txBody>
      </p:sp>
      <p:sp>
        <p:nvSpPr>
          <p:cNvPr id="270" name="Google Shape;270;p35">
            <a:extLst>
              <a:ext uri="{FF2B5EF4-FFF2-40B4-BE49-F238E27FC236}">
                <a16:creationId xmlns:a16="http://schemas.microsoft.com/office/drawing/2014/main" id="{97ED0FA9-3F1B-A96D-DB3F-88C3F0AF1E04}"/>
              </a:ext>
            </a:extLst>
          </p:cNvPr>
          <p:cNvSpPr/>
          <p:nvPr/>
        </p:nvSpPr>
        <p:spPr>
          <a:xfrm>
            <a:off x="0" y="0"/>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sym typeface="Roboto"/>
              </a:rPr>
              <a:t>Expertise</a:t>
            </a:r>
            <a:endParaRPr sz="1000" b="1" i="0" u="none" strike="noStrike" cap="none">
              <a:solidFill>
                <a:srgbClr val="FFFFFF"/>
              </a:solidFill>
              <a:latin typeface="Roboto"/>
              <a:ea typeface="Roboto"/>
              <a:cs typeface="Roboto"/>
              <a:sym typeface="Roboto"/>
            </a:endParaRPr>
          </a:p>
        </p:txBody>
      </p:sp>
      <p:sp>
        <p:nvSpPr>
          <p:cNvPr id="2" name="Google Shape;247;p33">
            <a:extLst>
              <a:ext uri="{FF2B5EF4-FFF2-40B4-BE49-F238E27FC236}">
                <a16:creationId xmlns:a16="http://schemas.microsoft.com/office/drawing/2014/main" id="{32BB71B9-01B9-0BD2-4D6C-39D97303EE0C}"/>
              </a:ext>
            </a:extLst>
          </p:cNvPr>
          <p:cNvSpPr/>
          <p:nvPr/>
        </p:nvSpPr>
        <p:spPr>
          <a:xfrm>
            <a:off x="0" y="0"/>
            <a:ext cx="1600200" cy="274200"/>
          </a:xfrm>
          <a:prstGeom prst="homePlate">
            <a:avLst>
              <a:gd name="adj" fmla="val 50000"/>
            </a:avLst>
          </a:prstGeom>
          <a:solidFill>
            <a:srgbClr val="83A291"/>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rPr>
              <a:t>RPA</a:t>
            </a:r>
          </a:p>
        </p:txBody>
      </p:sp>
    </p:spTree>
    <p:extLst>
      <p:ext uri="{BB962C8B-B14F-4D97-AF65-F5344CB8AC3E}">
        <p14:creationId xmlns:p14="http://schemas.microsoft.com/office/powerpoint/2010/main" val="4153677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5"/>
          <p:cNvSpPr txBox="1">
            <a:spLocks noGrp="1"/>
          </p:cNvSpPr>
          <p:nvPr>
            <p:ph type="title" idx="4294967295"/>
          </p:nvPr>
        </p:nvSpPr>
        <p:spPr>
          <a:xfrm>
            <a:off x="457200" y="228600"/>
            <a:ext cx="822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RPA breakdown</a:t>
            </a:r>
            <a:endParaRPr/>
          </a:p>
        </p:txBody>
      </p:sp>
      <p:sp>
        <p:nvSpPr>
          <p:cNvPr id="267" name="Google Shape;267;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269" name="Google Shape;269;p35"/>
          <p:cNvSpPr txBox="1">
            <a:spLocks noGrp="1"/>
          </p:cNvSpPr>
          <p:nvPr>
            <p:ph type="subTitle" idx="2"/>
          </p:nvPr>
        </p:nvSpPr>
        <p:spPr>
          <a:xfrm>
            <a:off x="457200" y="799464"/>
            <a:ext cx="8229600" cy="642891"/>
          </a:xfrm>
          <a:prstGeom prst="rect">
            <a:avLst/>
          </a:prstGeom>
        </p:spPr>
        <p:txBody>
          <a:bodyPr spcFirstLastPara="1" wrap="square" lIns="91425" tIns="91425" rIns="91425" bIns="91425" anchor="t" anchorCtr="0">
            <a:noAutofit/>
          </a:bodyPr>
          <a:lstStyle/>
          <a:p>
            <a:pPr marL="0" indent="0">
              <a:spcAft>
                <a:spcPts val="1200"/>
              </a:spcAft>
            </a:pPr>
            <a:r>
              <a:rPr lang="en-US"/>
              <a:t>The key element that makes RPA unique and flexible is its ability to use the Graphical User Interface. The following techniques are what makes this possible. </a:t>
            </a:r>
          </a:p>
        </p:txBody>
      </p:sp>
      <p:sp>
        <p:nvSpPr>
          <p:cNvPr id="270" name="Google Shape;270;p35"/>
          <p:cNvSpPr/>
          <p:nvPr/>
        </p:nvSpPr>
        <p:spPr>
          <a:xfrm>
            <a:off x="0" y="0"/>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sym typeface="Roboto"/>
              </a:rPr>
              <a:t>Expertise</a:t>
            </a:r>
            <a:endParaRPr sz="1000" b="1" i="0" u="none" strike="noStrike" cap="none">
              <a:solidFill>
                <a:srgbClr val="FFFFFF"/>
              </a:solidFill>
              <a:latin typeface="Roboto"/>
              <a:ea typeface="Roboto"/>
              <a:cs typeface="Roboto"/>
              <a:sym typeface="Roboto"/>
            </a:endParaRPr>
          </a:p>
        </p:txBody>
      </p:sp>
      <p:sp>
        <p:nvSpPr>
          <p:cNvPr id="2" name="Google Shape;247;p33">
            <a:extLst>
              <a:ext uri="{FF2B5EF4-FFF2-40B4-BE49-F238E27FC236}">
                <a16:creationId xmlns:a16="http://schemas.microsoft.com/office/drawing/2014/main" id="{1DEC3524-E063-D180-362A-312EB9FE486F}"/>
              </a:ext>
            </a:extLst>
          </p:cNvPr>
          <p:cNvSpPr/>
          <p:nvPr/>
        </p:nvSpPr>
        <p:spPr>
          <a:xfrm>
            <a:off x="0" y="0"/>
            <a:ext cx="1600200" cy="274200"/>
          </a:xfrm>
          <a:prstGeom prst="homePlate">
            <a:avLst>
              <a:gd name="adj" fmla="val 50000"/>
            </a:avLst>
          </a:prstGeom>
          <a:solidFill>
            <a:srgbClr val="83A291"/>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RPA</a:t>
            </a:r>
            <a:endParaRPr lang="en-US"/>
          </a:p>
        </p:txBody>
      </p:sp>
      <p:sp>
        <p:nvSpPr>
          <p:cNvPr id="4" name="Text Placeholder 3">
            <a:extLst>
              <a:ext uri="{FF2B5EF4-FFF2-40B4-BE49-F238E27FC236}">
                <a16:creationId xmlns:a16="http://schemas.microsoft.com/office/drawing/2014/main" id="{0DFE475F-FDE9-2F54-A78D-14A8F83ABFE9}"/>
              </a:ext>
            </a:extLst>
          </p:cNvPr>
          <p:cNvSpPr>
            <a:spLocks noGrp="1"/>
          </p:cNvSpPr>
          <p:nvPr>
            <p:ph type="body" idx="1"/>
          </p:nvPr>
        </p:nvSpPr>
        <p:spPr/>
        <p:txBody>
          <a:bodyPr/>
          <a:lstStyle/>
          <a:p>
            <a:endParaRPr lang="en-US"/>
          </a:p>
        </p:txBody>
      </p:sp>
      <p:sp>
        <p:nvSpPr>
          <p:cNvPr id="5" name="Google Shape;309;p39">
            <a:extLst>
              <a:ext uri="{FF2B5EF4-FFF2-40B4-BE49-F238E27FC236}">
                <a16:creationId xmlns:a16="http://schemas.microsoft.com/office/drawing/2014/main" id="{2E933BCE-5811-000D-1402-BAA4CB8DB2C8}"/>
              </a:ext>
            </a:extLst>
          </p:cNvPr>
          <p:cNvSpPr/>
          <p:nvPr/>
        </p:nvSpPr>
        <p:spPr>
          <a:xfrm>
            <a:off x="457194" y="1540033"/>
            <a:ext cx="3657600" cy="1600200"/>
          </a:xfrm>
          <a:prstGeom prst="rect">
            <a:avLst/>
          </a:prstGeom>
          <a:solidFill>
            <a:srgbClr val="BDD1C5"/>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a:solidFill>
                  <a:srgbClr val="4B585A"/>
                </a:solidFill>
                <a:latin typeface="Roboto"/>
                <a:ea typeface="Roboto"/>
                <a:cs typeface="Roboto"/>
                <a:sym typeface="Roboto"/>
              </a:rPr>
              <a:t>Selectors: </a:t>
            </a:r>
            <a:r>
              <a:rPr lang="en">
                <a:solidFill>
                  <a:srgbClr val="595959"/>
                </a:solidFill>
                <a:latin typeface="Roboto"/>
                <a:ea typeface="Roboto"/>
                <a:cs typeface="Roboto"/>
                <a:sym typeface="Roboto"/>
              </a:rPr>
              <a:t>RPA uses selectors to precisely locate and interact with elements on a web page or application, enabling the automation of various tasks. Selectors are unique addresses for each element. </a:t>
            </a:r>
            <a:endParaRPr>
              <a:solidFill>
                <a:srgbClr val="595959"/>
              </a:solidFill>
              <a:latin typeface="Roboto"/>
              <a:ea typeface="Roboto"/>
              <a:cs typeface="Roboto"/>
              <a:sym typeface="Roboto"/>
            </a:endParaRPr>
          </a:p>
        </p:txBody>
      </p:sp>
      <p:sp>
        <p:nvSpPr>
          <p:cNvPr id="6" name="Google Shape;310;p39">
            <a:extLst>
              <a:ext uri="{FF2B5EF4-FFF2-40B4-BE49-F238E27FC236}">
                <a16:creationId xmlns:a16="http://schemas.microsoft.com/office/drawing/2014/main" id="{419D386C-8494-2542-FE3B-5325DB8A4D5C}"/>
              </a:ext>
            </a:extLst>
          </p:cNvPr>
          <p:cNvSpPr/>
          <p:nvPr/>
        </p:nvSpPr>
        <p:spPr>
          <a:xfrm>
            <a:off x="457194" y="3355945"/>
            <a:ext cx="3657600" cy="1600200"/>
          </a:xfrm>
          <a:prstGeom prst="rect">
            <a:avLst/>
          </a:prstGeom>
          <a:solidFill>
            <a:srgbClr val="EEEEEE">
              <a:alpha val="93330"/>
            </a:srgbClr>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a:solidFill>
                  <a:srgbClr val="595959"/>
                </a:solidFill>
                <a:latin typeface="Roboto"/>
                <a:ea typeface="Roboto"/>
                <a:cs typeface="Roboto"/>
                <a:sym typeface="Roboto"/>
              </a:rPr>
              <a:t>Screen scraping:</a:t>
            </a:r>
            <a:r>
              <a:rPr lang="en">
                <a:solidFill>
                  <a:srgbClr val="595959"/>
                </a:solidFill>
                <a:latin typeface="Roboto"/>
                <a:ea typeface="Roboto"/>
                <a:cs typeface="Roboto"/>
                <a:sym typeface="Roboto"/>
              </a:rPr>
              <a:t> Capturing data present on the screen of a web page or application for use other system. It is used across many industries and deployed when other means of gathering data are not available, such as an API. </a:t>
            </a:r>
            <a:endParaRPr>
              <a:solidFill>
                <a:srgbClr val="595959"/>
              </a:solidFill>
              <a:latin typeface="Roboto"/>
              <a:ea typeface="Roboto"/>
              <a:cs typeface="Roboto"/>
              <a:sym typeface="Roboto"/>
            </a:endParaRPr>
          </a:p>
        </p:txBody>
      </p:sp>
      <p:sp>
        <p:nvSpPr>
          <p:cNvPr id="7" name="Google Shape;311;p39">
            <a:extLst>
              <a:ext uri="{FF2B5EF4-FFF2-40B4-BE49-F238E27FC236}">
                <a16:creationId xmlns:a16="http://schemas.microsoft.com/office/drawing/2014/main" id="{094F9887-16FE-D4DD-4661-AFBE520A0C3B}"/>
              </a:ext>
            </a:extLst>
          </p:cNvPr>
          <p:cNvSpPr/>
          <p:nvPr/>
        </p:nvSpPr>
        <p:spPr>
          <a:xfrm>
            <a:off x="5029194" y="1540045"/>
            <a:ext cx="3657600" cy="1600200"/>
          </a:xfrm>
          <a:prstGeom prst="rect">
            <a:avLst/>
          </a:prstGeom>
          <a:solidFill>
            <a:srgbClr val="CFD3D6"/>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a:solidFill>
                  <a:srgbClr val="595959"/>
                </a:solidFill>
                <a:latin typeface="Roboto"/>
                <a:ea typeface="Roboto"/>
                <a:cs typeface="Roboto"/>
                <a:sym typeface="Roboto"/>
              </a:rPr>
              <a:t>Computer vision: </a:t>
            </a:r>
            <a:r>
              <a:rPr lang="en">
                <a:solidFill>
                  <a:srgbClr val="595959"/>
                </a:solidFill>
                <a:latin typeface="Roboto"/>
                <a:ea typeface="Roboto"/>
                <a:cs typeface="Roboto"/>
                <a:sym typeface="Roboto"/>
              </a:rPr>
              <a:t>RPA software is trained to recognize a distinct image (down to the pixel level) and make decisions based on that image for navigation and decision making.</a:t>
            </a:r>
            <a:endParaRPr>
              <a:solidFill>
                <a:srgbClr val="595959"/>
              </a:solidFill>
              <a:latin typeface="Roboto"/>
              <a:ea typeface="Roboto"/>
              <a:cs typeface="Roboto"/>
              <a:sym typeface="Roboto"/>
            </a:endParaRPr>
          </a:p>
        </p:txBody>
      </p:sp>
      <p:sp>
        <p:nvSpPr>
          <p:cNvPr id="8" name="Google Shape;312;p39">
            <a:extLst>
              <a:ext uri="{FF2B5EF4-FFF2-40B4-BE49-F238E27FC236}">
                <a16:creationId xmlns:a16="http://schemas.microsoft.com/office/drawing/2014/main" id="{C7FE7337-2147-3425-4146-AAD8D7C81ECA}"/>
              </a:ext>
            </a:extLst>
          </p:cNvPr>
          <p:cNvSpPr/>
          <p:nvPr/>
        </p:nvSpPr>
        <p:spPr>
          <a:xfrm>
            <a:off x="5029194" y="3363183"/>
            <a:ext cx="3657600" cy="1600200"/>
          </a:xfrm>
          <a:prstGeom prst="rect">
            <a:avLst/>
          </a:prstGeom>
          <a:solidFill>
            <a:srgbClr val="467958"/>
          </a:solidFill>
          <a:ln w="9525" cap="flat" cmpd="sng">
            <a:solidFill>
              <a:srgbClr val="595959"/>
            </a:solid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a:solidFill>
                  <a:srgbClr val="FFFFFF"/>
                </a:solidFill>
                <a:latin typeface="Roboto"/>
                <a:ea typeface="Roboto"/>
                <a:cs typeface="Roboto"/>
                <a:sym typeface="Roboto"/>
              </a:rPr>
              <a:t>Key strokes: </a:t>
            </a:r>
            <a:r>
              <a:rPr lang="en">
                <a:solidFill>
                  <a:srgbClr val="FFFFFF"/>
                </a:solidFill>
                <a:latin typeface="Roboto"/>
                <a:ea typeface="Roboto"/>
                <a:cs typeface="Roboto"/>
                <a:sym typeface="Roboto"/>
              </a:rPr>
              <a:t>RPA can code common keystrokes, mouse clicks, macros to navigate web pages or applications the same way a human completes the same task. These shortcuts are standard within web browsers or applications.</a:t>
            </a:r>
            <a:endParaRPr>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graphicFrame>
        <p:nvGraphicFramePr>
          <p:cNvPr id="275" name="Google Shape;275;p36"/>
          <p:cNvGraphicFramePr/>
          <p:nvPr>
            <p:extLst>
              <p:ext uri="{D42A27DB-BD31-4B8C-83A1-F6EECF244321}">
                <p14:modId xmlns:p14="http://schemas.microsoft.com/office/powerpoint/2010/main" val="2553578686"/>
              </p:ext>
            </p:extLst>
          </p:nvPr>
        </p:nvGraphicFramePr>
        <p:xfrm>
          <a:off x="457200" y="1711788"/>
          <a:ext cx="8229600" cy="2831980"/>
        </p:xfrm>
        <a:graphic>
          <a:graphicData uri="http://schemas.openxmlformats.org/drawingml/2006/table">
            <a:tbl>
              <a:tblPr>
                <a:noFill/>
                <a:tableStyleId>{AE9599AE-ACC8-440F-AB05-6DB7357A2098}</a:tableStyleId>
              </a:tblPr>
              <a:tblGrid>
                <a:gridCol w="2400325">
                  <a:extLst>
                    <a:ext uri="{9D8B030D-6E8A-4147-A177-3AD203B41FA5}">
                      <a16:colId xmlns:a16="http://schemas.microsoft.com/office/drawing/2014/main" val="20000"/>
                    </a:ext>
                  </a:extLst>
                </a:gridCol>
                <a:gridCol w="5829275">
                  <a:extLst>
                    <a:ext uri="{9D8B030D-6E8A-4147-A177-3AD203B41FA5}">
                      <a16:colId xmlns:a16="http://schemas.microsoft.com/office/drawing/2014/main" val="20001"/>
                    </a:ext>
                  </a:extLst>
                </a:gridCol>
              </a:tblGrid>
              <a:tr h="271025">
                <a:tc>
                  <a:txBody>
                    <a:bodyPr/>
                    <a:lstStyle/>
                    <a:p>
                      <a:pPr marL="0" lvl="0" indent="0" algn="l" rtl="0">
                        <a:spcBef>
                          <a:spcPts val="0"/>
                        </a:spcBef>
                        <a:spcAft>
                          <a:spcPts val="0"/>
                        </a:spcAft>
                        <a:buNone/>
                      </a:pPr>
                      <a:r>
                        <a:rPr lang="en" sz="1200">
                          <a:solidFill>
                            <a:srgbClr val="FFFFFF"/>
                          </a:solidFill>
                          <a:latin typeface="Roboto"/>
                          <a:ea typeface="Roboto"/>
                          <a:cs typeface="Roboto"/>
                          <a:sym typeface="Roboto"/>
                        </a:rPr>
                        <a:t>Area</a:t>
                      </a:r>
                      <a:endParaRPr sz="1200">
                        <a:solidFill>
                          <a:srgbClr val="FFFFFF"/>
                        </a:solidFill>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467958"/>
                    </a:solidFill>
                  </a:tcPr>
                </a:tc>
                <a:tc>
                  <a:txBody>
                    <a:bodyPr/>
                    <a:lstStyle/>
                    <a:p>
                      <a:pPr marL="0" lvl="0" indent="0" algn="l" rtl="0">
                        <a:spcBef>
                          <a:spcPts val="0"/>
                        </a:spcBef>
                        <a:spcAft>
                          <a:spcPts val="0"/>
                        </a:spcAft>
                        <a:buNone/>
                      </a:pPr>
                      <a:r>
                        <a:rPr lang="en" sz="1200">
                          <a:solidFill>
                            <a:srgbClr val="FFFFFF"/>
                          </a:solidFill>
                          <a:latin typeface="Roboto"/>
                          <a:ea typeface="Roboto"/>
                          <a:cs typeface="Roboto"/>
                          <a:sym typeface="Roboto"/>
                        </a:rPr>
                        <a:t>RPA</a:t>
                      </a:r>
                      <a:endParaRPr sz="1200">
                        <a:solidFill>
                          <a:srgbClr val="FFFFFF"/>
                        </a:solidFill>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467958"/>
                    </a:solidFill>
                  </a:tcPr>
                </a:tc>
                <a:extLst>
                  <a:ext uri="{0D108BD9-81ED-4DB2-BD59-A6C34878D82A}">
                    <a16:rowId xmlns:a16="http://schemas.microsoft.com/office/drawing/2014/main" val="10000"/>
                  </a:ext>
                </a:extLst>
              </a:tr>
              <a:tr h="365750">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General purpose</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00000"/>
                        </a:lnSpc>
                        <a:spcBef>
                          <a:spcPts val="1900"/>
                        </a:spcBef>
                        <a:spcAft>
                          <a:spcPts val="0"/>
                        </a:spcAft>
                        <a:buNone/>
                      </a:pPr>
                      <a:r>
                        <a:rPr lang="en" sz="1000">
                          <a:solidFill>
                            <a:srgbClr val="4B585A"/>
                          </a:solidFill>
                          <a:latin typeface="Roboto"/>
                          <a:ea typeface="Roboto"/>
                          <a:cs typeface="Roboto"/>
                          <a:sym typeface="Roboto"/>
                        </a:rPr>
                        <a:t>RPA can be used to automate specific tasks and business process. Great for rule-based tasks.</a:t>
                      </a:r>
                      <a:endParaRPr sz="1000">
                        <a:solidFill>
                          <a:srgbClr val="4B585A"/>
                        </a:solidFill>
                        <a:latin typeface="Roboto"/>
                        <a:ea typeface="Roboto"/>
                        <a:cs typeface="Roboto"/>
                        <a:sym typeface="Roboto"/>
                      </a:endParaRPr>
                    </a:p>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Suitable for a wide range of tasks and industries, especially those involving data entry and manipulation.</a:t>
                      </a:r>
                      <a:endParaRPr sz="1000">
                        <a:solidFill>
                          <a:srgbClr val="4B585A"/>
                        </a:solidFill>
                        <a:latin typeface="Roboto"/>
                        <a:ea typeface="Roboto"/>
                        <a:cs typeface="Roboto"/>
                        <a:sym typeface="Roboto"/>
                      </a:endParaRPr>
                    </a:p>
                  </a:txBody>
                  <a:tcPr marL="91425" marR="91425" marT="91425" marB="91425" anchor="ctr">
                    <a:lnL w="9525" cap="flat" cmpd="sng" algn="ctr">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5750">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Integration </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Uses a software systems graphical user interface - the same part of the software that is designed for an end user.</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65750">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Stability</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Less stable. Bots must be rebuilt every time a web-page or software is changed or upgraded. </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5750">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Speed</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00000"/>
                        </a:lnSpc>
                        <a:spcBef>
                          <a:spcPts val="1900"/>
                        </a:spcBef>
                        <a:spcAft>
                          <a:spcPts val="1900"/>
                        </a:spcAft>
                        <a:buNone/>
                      </a:pPr>
                      <a:r>
                        <a:rPr lang="en" sz="1000">
                          <a:solidFill>
                            <a:srgbClr val="4B585A"/>
                          </a:solidFill>
                          <a:latin typeface="Roboto"/>
                          <a:ea typeface="Roboto"/>
                          <a:cs typeface="Roboto"/>
                          <a:sym typeface="Roboto"/>
                        </a:rPr>
                        <a:t>Executes tasks quickly and consistently without fatigue or errors. </a:t>
                      </a:r>
                      <a:endParaRPr sz="1000">
                        <a:solidFill>
                          <a:srgbClr val="4B585A"/>
                        </a:solidFill>
                        <a:latin typeface="Roboto"/>
                        <a:ea typeface="Roboto"/>
                        <a:cs typeface="Roboto"/>
                        <a:sym typeface="Robo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65750">
                <a:tc>
                  <a:txBody>
                    <a:bodyPr/>
                    <a:lstStyle/>
                    <a:p>
                      <a:pPr marL="0" lvl="0" indent="0" algn="l" rtl="0">
                        <a:lnSpc>
                          <a:spcPct val="100000"/>
                        </a:lnSpc>
                        <a:spcBef>
                          <a:spcPts val="0"/>
                        </a:spcBef>
                        <a:spcAft>
                          <a:spcPts val="0"/>
                        </a:spcAft>
                        <a:buNone/>
                      </a:pPr>
                      <a:r>
                        <a:rPr lang="en" sz="1000">
                          <a:solidFill>
                            <a:srgbClr val="4B585A"/>
                          </a:solidFill>
                          <a:latin typeface="Roboto"/>
                          <a:ea typeface="Roboto"/>
                          <a:cs typeface="Roboto"/>
                          <a:sym typeface="Roboto"/>
                        </a:rPr>
                        <a:t>Learning curve</a:t>
                      </a:r>
                      <a:endParaRPr sz="1000">
                        <a:solidFill>
                          <a:srgbClr val="4B585A"/>
                        </a:solidFill>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 sz="1000">
                          <a:solidFill>
                            <a:srgbClr val="4B585A"/>
                          </a:solidFill>
                          <a:latin typeface="Roboto"/>
                          <a:ea typeface="Roboto"/>
                          <a:cs typeface="Roboto"/>
                          <a:sym typeface="Roboto"/>
                        </a:rPr>
                        <a:t>Easier to learn, don’t need developer skills to begin.</a:t>
                      </a:r>
                      <a:endParaRPr sz="1000">
                        <a:solidFill>
                          <a:srgbClr val="4B585A"/>
                        </a:solidFill>
                        <a:latin typeface="Roboto"/>
                        <a:ea typeface="Roboto"/>
                        <a:cs typeface="Roboto"/>
                        <a:sym typeface="Robo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76" name="Google Shape;276;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14</a:t>
            </a:fld>
            <a:endParaRPr/>
          </a:p>
        </p:txBody>
      </p:sp>
      <p:sp>
        <p:nvSpPr>
          <p:cNvPr id="277" name="Google Shape;277;p36"/>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Why RPA is important</a:t>
            </a:r>
            <a:endParaRPr lang="en-US"/>
          </a:p>
        </p:txBody>
      </p:sp>
      <p:sp>
        <p:nvSpPr>
          <p:cNvPr id="278" name="Google Shape;278;p36"/>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152400" indent="0">
              <a:lnSpc>
                <a:spcPct val="114999"/>
              </a:lnSpc>
              <a:spcBef>
                <a:spcPts val="1200"/>
              </a:spcBef>
            </a:pPr>
            <a:r>
              <a:rPr lang="en-US"/>
              <a:t>RPA's main strength is pulling any data element exposed to an end-user (i.e., through a graphical user interface). </a:t>
            </a:r>
          </a:p>
          <a:p>
            <a:pPr marL="0" lvl="0" indent="0" algn="l">
              <a:lnSpc>
                <a:spcPct val="114999"/>
              </a:lnSpc>
              <a:spcBef>
                <a:spcPts val="0"/>
              </a:spcBef>
              <a:spcAft>
                <a:spcPts val="1200"/>
              </a:spcAft>
              <a:buNone/>
            </a:pPr>
            <a:endParaRPr lang="en-US"/>
          </a:p>
        </p:txBody>
      </p:sp>
      <p:sp>
        <p:nvSpPr>
          <p:cNvPr id="3" name="Google Shape;247;p33">
            <a:extLst>
              <a:ext uri="{FF2B5EF4-FFF2-40B4-BE49-F238E27FC236}">
                <a16:creationId xmlns:a16="http://schemas.microsoft.com/office/drawing/2014/main" id="{B6FF1A01-C5C1-E67C-E6D1-5184571CA5B8}"/>
              </a:ext>
            </a:extLst>
          </p:cNvPr>
          <p:cNvSpPr/>
          <p:nvPr/>
        </p:nvSpPr>
        <p:spPr>
          <a:xfrm>
            <a:off x="0" y="0"/>
            <a:ext cx="1600200" cy="274200"/>
          </a:xfrm>
          <a:prstGeom prst="homePlate">
            <a:avLst>
              <a:gd name="adj" fmla="val 50000"/>
            </a:avLst>
          </a:prstGeom>
          <a:solidFill>
            <a:srgbClr val="83A291"/>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RPA</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
        <p:nvSpPr>
          <p:cNvPr id="307" name="Google Shape;307;p39"/>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OCR Defined</a:t>
            </a:r>
            <a:endParaRPr lang="en-US"/>
          </a:p>
        </p:txBody>
      </p:sp>
      <p:sp>
        <p:nvSpPr>
          <p:cNvPr id="5" name="Google Shape;248;p33">
            <a:extLst>
              <a:ext uri="{FF2B5EF4-FFF2-40B4-BE49-F238E27FC236}">
                <a16:creationId xmlns:a16="http://schemas.microsoft.com/office/drawing/2014/main" id="{5F2E230E-BB22-26A1-F0C3-876517E8E4F0}"/>
              </a:ext>
            </a:extLst>
          </p:cNvPr>
          <p:cNvSpPr/>
          <p:nvPr/>
        </p:nvSpPr>
        <p:spPr>
          <a:xfrm>
            <a:off x="1044" y="681"/>
            <a:ext cx="1600200" cy="274200"/>
          </a:xfrm>
          <a:prstGeom prst="homePlate">
            <a:avLst>
              <a:gd name="adj" fmla="val 50000"/>
            </a:avLst>
          </a:prstGeom>
          <a:solidFill>
            <a:srgbClr val="B3C1BD"/>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OCR</a:t>
            </a:r>
            <a:endParaRPr lang="en-US"/>
          </a:p>
        </p:txBody>
      </p:sp>
      <p:sp>
        <p:nvSpPr>
          <p:cNvPr id="3" name="Google Shape;268;p35">
            <a:extLst>
              <a:ext uri="{FF2B5EF4-FFF2-40B4-BE49-F238E27FC236}">
                <a16:creationId xmlns:a16="http://schemas.microsoft.com/office/drawing/2014/main" id="{D2B25E1C-BD73-67B0-B513-2AEC9181520D}"/>
              </a:ext>
            </a:extLst>
          </p:cNvPr>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p>
            <a:pPr marL="0" indent="0">
              <a:buNone/>
            </a:pPr>
            <a:r>
              <a:rPr lang="en" sz="1400" b="1">
                <a:solidFill>
                  <a:schemeClr val="dk1"/>
                </a:solidFill>
              </a:rPr>
              <a:t>Optical Character Recognition (OCR)</a:t>
            </a:r>
            <a:r>
              <a:rPr lang="en" sz="1400">
                <a:solidFill>
                  <a:schemeClr val="dk1"/>
                </a:solidFill>
              </a:rPr>
              <a:t> - Optical character recognition is the electronic conversion of images of typed, handwritten, or printed text into machine-encoded text. It is a field of research in pattern recognition, artificial intelligence and computer vision. </a:t>
            </a:r>
          </a:p>
          <a:p>
            <a:pPr marL="0" indent="0">
              <a:lnSpc>
                <a:spcPct val="114999"/>
              </a:lnSpc>
              <a:buNone/>
            </a:pPr>
            <a:endParaRPr lang="en" sz="1400">
              <a:solidFill>
                <a:schemeClr val="dk1"/>
              </a:solidFill>
            </a:endParaRPr>
          </a:p>
          <a:p>
            <a:pPr marL="0" indent="0">
              <a:lnSpc>
                <a:spcPct val="114999"/>
              </a:lnSpc>
              <a:buNone/>
            </a:pPr>
            <a:r>
              <a:rPr lang="en" sz="1400">
                <a:solidFill>
                  <a:schemeClr val="dk1"/>
                </a:solidFill>
              </a:rPr>
              <a:t>OCR is widely used as a form of data entry from printed paper data records such as paper correspondence, invoices, orders, or any suitable documentation. It is a common method of digitizing printed texts so that they can be electronically edited, searched, and used in automated processes.</a:t>
            </a:r>
          </a:p>
          <a:p>
            <a:pPr marL="0" indent="0">
              <a:lnSpc>
                <a:spcPct val="114999"/>
              </a:lnSpc>
              <a:buNone/>
            </a:pPr>
            <a:endParaRPr/>
          </a:p>
          <a:p>
            <a:pPr marL="0" lvl="0" indent="0" algn="l">
              <a:spcBef>
                <a:spcPts val="1200"/>
              </a:spcBef>
              <a:spcAft>
                <a:spcPts val="1200"/>
              </a:spcAft>
              <a:buNone/>
            </a:pPr>
            <a:endParaRPr lang="en-US" sz="1400">
              <a:solidFill>
                <a:schemeClr val="dk1"/>
              </a:solidFill>
            </a:endParaRPr>
          </a:p>
        </p:txBody>
      </p:sp>
      <p:pic>
        <p:nvPicPr>
          <p:cNvPr id="2" name="Picture 1" descr="A close-up of a address&#10;&#10;AI-generated content may be incorrect.">
            <a:extLst>
              <a:ext uri="{FF2B5EF4-FFF2-40B4-BE49-F238E27FC236}">
                <a16:creationId xmlns:a16="http://schemas.microsoft.com/office/drawing/2014/main" id="{EB5796DB-434F-B736-2150-3C0079497FA7}"/>
              </a:ext>
            </a:extLst>
          </p:cNvPr>
          <p:cNvPicPr>
            <a:picLocks noChangeAspect="1"/>
          </p:cNvPicPr>
          <p:nvPr/>
        </p:nvPicPr>
        <p:blipFill>
          <a:blip r:embed="rId3"/>
          <a:stretch>
            <a:fillRect/>
          </a:stretch>
        </p:blipFill>
        <p:spPr>
          <a:xfrm>
            <a:off x="972207" y="3469386"/>
            <a:ext cx="7199587" cy="1502347"/>
          </a:xfrm>
          <a:prstGeom prst="rect">
            <a:avLst/>
          </a:prstGeom>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A2A7ACD7-299F-9AF4-60FE-663E3EA53356}"/>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E15C5E0E-659C-9B47-2F56-0CC77F3A0229}"/>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307" name="Google Shape;307;p39">
            <a:extLst>
              <a:ext uri="{FF2B5EF4-FFF2-40B4-BE49-F238E27FC236}">
                <a16:creationId xmlns:a16="http://schemas.microsoft.com/office/drawing/2014/main" id="{3AF12632-8111-BF1E-19DC-330E72B60D8F}"/>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OCR Breakdown</a:t>
            </a:r>
            <a:endParaRPr lang="en-US"/>
          </a:p>
        </p:txBody>
      </p:sp>
      <p:sp>
        <p:nvSpPr>
          <p:cNvPr id="5" name="Google Shape;248;p33">
            <a:extLst>
              <a:ext uri="{FF2B5EF4-FFF2-40B4-BE49-F238E27FC236}">
                <a16:creationId xmlns:a16="http://schemas.microsoft.com/office/drawing/2014/main" id="{22E41B0D-1ABE-37BA-EAC8-F29AFCF72744}"/>
              </a:ext>
            </a:extLst>
          </p:cNvPr>
          <p:cNvSpPr/>
          <p:nvPr/>
        </p:nvSpPr>
        <p:spPr>
          <a:xfrm>
            <a:off x="1044" y="681"/>
            <a:ext cx="1600200" cy="274200"/>
          </a:xfrm>
          <a:prstGeom prst="homePlate">
            <a:avLst>
              <a:gd name="adj" fmla="val 50000"/>
            </a:avLst>
          </a:prstGeom>
          <a:solidFill>
            <a:srgbClr val="B3C1BD"/>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OCR</a:t>
            </a:r>
            <a:endParaRPr lang="en-US"/>
          </a:p>
        </p:txBody>
      </p:sp>
      <p:sp>
        <p:nvSpPr>
          <p:cNvPr id="4" name="Text Placeholder 3">
            <a:extLst>
              <a:ext uri="{FF2B5EF4-FFF2-40B4-BE49-F238E27FC236}">
                <a16:creationId xmlns:a16="http://schemas.microsoft.com/office/drawing/2014/main" id="{0E38130F-967D-8625-E693-07A7041BD792}"/>
              </a:ext>
            </a:extLst>
          </p:cNvPr>
          <p:cNvSpPr>
            <a:spLocks noGrp="1"/>
          </p:cNvSpPr>
          <p:nvPr>
            <p:ph type="body" idx="1"/>
          </p:nvPr>
        </p:nvSpPr>
        <p:spPr>
          <a:xfrm>
            <a:off x="457199" y="4114852"/>
            <a:ext cx="8209895" cy="807724"/>
          </a:xfrm>
        </p:spPr>
        <p:txBody>
          <a:bodyPr/>
          <a:lstStyle/>
          <a:p>
            <a:pPr marL="152400" indent="0">
              <a:buNone/>
            </a:pPr>
            <a:r>
              <a:rPr lang="en-US" i="1"/>
              <a:t>Most OCR workflows require machine learning models and humans to validate the classification and extraction of text from scanned images. In healthcare, a common workflow might involve sorting through paper correspondence notices from insurance companies and then extracting data elements based on the payer (such as denial reasons). </a:t>
            </a:r>
          </a:p>
        </p:txBody>
      </p:sp>
      <p:sp>
        <p:nvSpPr>
          <p:cNvPr id="7" name="Google Shape;237;p30">
            <a:extLst>
              <a:ext uri="{FF2B5EF4-FFF2-40B4-BE49-F238E27FC236}">
                <a16:creationId xmlns:a16="http://schemas.microsoft.com/office/drawing/2014/main" id="{FFFF2DEA-EB43-685B-AF5E-61B2DED97C27}"/>
              </a:ext>
            </a:extLst>
          </p:cNvPr>
          <p:cNvSpPr/>
          <p:nvPr/>
        </p:nvSpPr>
        <p:spPr>
          <a:xfrm>
            <a:off x="2188818" y="2364542"/>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rgbClr val="4B585A"/>
                </a:solidFill>
                <a:latin typeface="Roboto"/>
                <a:ea typeface="Roboto"/>
                <a:cs typeface="Roboto"/>
                <a:sym typeface="Roboto"/>
              </a:rPr>
              <a:t>Make document machine readable</a:t>
            </a:r>
            <a:endParaRPr lang="en-US"/>
          </a:p>
        </p:txBody>
      </p:sp>
      <p:cxnSp>
        <p:nvCxnSpPr>
          <p:cNvPr id="8" name="Google Shape;238;p30">
            <a:extLst>
              <a:ext uri="{FF2B5EF4-FFF2-40B4-BE49-F238E27FC236}">
                <a16:creationId xmlns:a16="http://schemas.microsoft.com/office/drawing/2014/main" id="{3822EB46-FD73-7E79-85C6-65B0F5627A42}"/>
              </a:ext>
            </a:extLst>
          </p:cNvPr>
          <p:cNvCxnSpPr>
            <a:cxnSpLocks/>
          </p:cNvCxnSpPr>
          <p:nvPr/>
        </p:nvCxnSpPr>
        <p:spPr>
          <a:xfrm>
            <a:off x="3511518" y="2686421"/>
            <a:ext cx="404100" cy="0"/>
          </a:xfrm>
          <a:prstGeom prst="straightConnector1">
            <a:avLst/>
          </a:prstGeom>
          <a:noFill/>
          <a:ln w="9525" cap="flat" cmpd="sng">
            <a:solidFill>
              <a:srgbClr val="595959"/>
            </a:solidFill>
            <a:prstDash val="solid"/>
            <a:round/>
            <a:headEnd type="none" w="sm" len="sm"/>
            <a:tailEnd type="triangle" w="med" len="med"/>
          </a:ln>
        </p:spPr>
      </p:cxnSp>
      <p:sp>
        <p:nvSpPr>
          <p:cNvPr id="9" name="Google Shape;239;p30">
            <a:extLst>
              <a:ext uri="{FF2B5EF4-FFF2-40B4-BE49-F238E27FC236}">
                <a16:creationId xmlns:a16="http://schemas.microsoft.com/office/drawing/2014/main" id="{A4957096-E0BD-3A80-77DF-9AB988833AEF}"/>
              </a:ext>
            </a:extLst>
          </p:cNvPr>
          <p:cNvSpPr/>
          <p:nvPr/>
        </p:nvSpPr>
        <p:spPr>
          <a:xfrm>
            <a:off x="3915543" y="2364542"/>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Classify Documents for Extraction</a:t>
            </a:r>
            <a:endParaRPr lang="en" sz="1100" b="1">
              <a:solidFill>
                <a:schemeClr val="dk1"/>
              </a:solidFill>
              <a:latin typeface="Roboto"/>
              <a:ea typeface="Roboto"/>
              <a:cs typeface="Roboto"/>
            </a:endParaRPr>
          </a:p>
        </p:txBody>
      </p:sp>
      <p:sp>
        <p:nvSpPr>
          <p:cNvPr id="12" name="Google Shape;242;p30">
            <a:extLst>
              <a:ext uri="{FF2B5EF4-FFF2-40B4-BE49-F238E27FC236}">
                <a16:creationId xmlns:a16="http://schemas.microsoft.com/office/drawing/2014/main" id="{E370D13F-0A88-5FB6-9E3E-BAF2DD93F62C}"/>
              </a:ext>
            </a:extLst>
          </p:cNvPr>
          <p:cNvSpPr/>
          <p:nvPr/>
        </p:nvSpPr>
        <p:spPr>
          <a:xfrm>
            <a:off x="462092" y="2364542"/>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Data Source (e.g. PDF, etc.)</a:t>
            </a:r>
            <a:endParaRPr sz="1100" b="1" i="0" u="none" strike="noStrike" cap="none">
              <a:solidFill>
                <a:schemeClr val="dk1"/>
              </a:solidFill>
              <a:latin typeface="Roboto"/>
              <a:ea typeface="Roboto"/>
              <a:cs typeface="Roboto"/>
              <a:sym typeface="Roboto"/>
            </a:endParaRPr>
          </a:p>
        </p:txBody>
      </p:sp>
      <p:sp>
        <p:nvSpPr>
          <p:cNvPr id="16" name="Google Shape;246;p30">
            <a:extLst>
              <a:ext uri="{FF2B5EF4-FFF2-40B4-BE49-F238E27FC236}">
                <a16:creationId xmlns:a16="http://schemas.microsoft.com/office/drawing/2014/main" id="{BCC1AA7B-58CD-B410-D738-24DAE9D64AD6}"/>
              </a:ext>
            </a:extLst>
          </p:cNvPr>
          <p:cNvSpPr txBox="1"/>
          <p:nvPr/>
        </p:nvSpPr>
        <p:spPr>
          <a:xfrm>
            <a:off x="455525" y="1901574"/>
            <a:ext cx="1335836" cy="3443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600">
                <a:solidFill>
                  <a:srgbClr val="085631"/>
                </a:solidFill>
                <a:latin typeface="Roboto"/>
                <a:ea typeface="Roboto"/>
                <a:cs typeface="Roboto"/>
                <a:sym typeface="Roboto"/>
              </a:rPr>
              <a:t>Inflow</a:t>
            </a:r>
            <a:endParaRPr lang="en-US"/>
          </a:p>
        </p:txBody>
      </p:sp>
      <p:sp>
        <p:nvSpPr>
          <p:cNvPr id="17" name="Google Shape;247;p30">
            <a:extLst>
              <a:ext uri="{FF2B5EF4-FFF2-40B4-BE49-F238E27FC236}">
                <a16:creationId xmlns:a16="http://schemas.microsoft.com/office/drawing/2014/main" id="{F45C3671-6433-5036-4DCE-03BED1C50C46}"/>
              </a:ext>
            </a:extLst>
          </p:cNvPr>
          <p:cNvSpPr txBox="1"/>
          <p:nvPr/>
        </p:nvSpPr>
        <p:spPr>
          <a:xfrm>
            <a:off x="2188818" y="1914712"/>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a:spcBef>
                <a:spcPts val="0"/>
              </a:spcBef>
              <a:spcAft>
                <a:spcPts val="0"/>
              </a:spcAft>
              <a:buNone/>
            </a:pPr>
            <a:r>
              <a:rPr lang="en" sz="1600">
                <a:solidFill>
                  <a:srgbClr val="085631"/>
                </a:solidFill>
                <a:latin typeface="Roboto"/>
                <a:ea typeface="Roboto"/>
                <a:cs typeface="Roboto"/>
                <a:sym typeface="Roboto"/>
              </a:rPr>
              <a:t>Digitize</a:t>
            </a:r>
            <a:endParaRPr lang="en-US"/>
          </a:p>
        </p:txBody>
      </p:sp>
      <p:sp>
        <p:nvSpPr>
          <p:cNvPr id="18" name="Google Shape;248;p30">
            <a:extLst>
              <a:ext uri="{FF2B5EF4-FFF2-40B4-BE49-F238E27FC236}">
                <a16:creationId xmlns:a16="http://schemas.microsoft.com/office/drawing/2014/main" id="{687254D7-052F-277D-D4E9-C478AF9B0745}"/>
              </a:ext>
            </a:extLst>
          </p:cNvPr>
          <p:cNvSpPr txBox="1"/>
          <p:nvPr/>
        </p:nvSpPr>
        <p:spPr>
          <a:xfrm>
            <a:off x="3915543" y="1914712"/>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a:spcBef>
                <a:spcPts val="0"/>
              </a:spcBef>
              <a:spcAft>
                <a:spcPts val="0"/>
              </a:spcAft>
              <a:buNone/>
            </a:pPr>
            <a:r>
              <a:rPr lang="en" sz="1600">
                <a:solidFill>
                  <a:srgbClr val="085631"/>
                </a:solidFill>
                <a:latin typeface="Roboto"/>
                <a:ea typeface="Roboto"/>
                <a:cs typeface="Roboto"/>
                <a:sym typeface="Roboto"/>
              </a:rPr>
              <a:t>Classify</a:t>
            </a:r>
            <a:endParaRPr lang="en-US"/>
          </a:p>
        </p:txBody>
      </p:sp>
      <p:sp>
        <p:nvSpPr>
          <p:cNvPr id="19" name="Google Shape;249;p30">
            <a:extLst>
              <a:ext uri="{FF2B5EF4-FFF2-40B4-BE49-F238E27FC236}">
                <a16:creationId xmlns:a16="http://schemas.microsoft.com/office/drawing/2014/main" id="{6AA886FF-3931-E26B-3469-7B16C0ACD997}"/>
              </a:ext>
            </a:extLst>
          </p:cNvPr>
          <p:cNvSpPr txBox="1"/>
          <p:nvPr/>
        </p:nvSpPr>
        <p:spPr>
          <a:xfrm>
            <a:off x="5639641" y="1901574"/>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rgbClr val="085631"/>
                </a:solidFill>
                <a:latin typeface="Roboto"/>
                <a:ea typeface="Roboto"/>
                <a:cs typeface="Roboto"/>
                <a:sym typeface="Roboto"/>
              </a:rPr>
              <a:t>Extract</a:t>
            </a:r>
            <a:endParaRPr sz="1600">
              <a:solidFill>
                <a:srgbClr val="085631"/>
              </a:solidFill>
              <a:latin typeface="Roboto"/>
              <a:ea typeface="Roboto"/>
              <a:cs typeface="Roboto"/>
              <a:sym typeface="Roboto"/>
            </a:endParaRPr>
          </a:p>
        </p:txBody>
      </p:sp>
      <p:cxnSp>
        <p:nvCxnSpPr>
          <p:cNvPr id="22" name="Google Shape;238;p30">
            <a:extLst>
              <a:ext uri="{FF2B5EF4-FFF2-40B4-BE49-F238E27FC236}">
                <a16:creationId xmlns:a16="http://schemas.microsoft.com/office/drawing/2014/main" id="{2F67753B-533E-5427-56E6-55CF88702FF2}"/>
              </a:ext>
            </a:extLst>
          </p:cNvPr>
          <p:cNvCxnSpPr>
            <a:cxnSpLocks/>
          </p:cNvCxnSpPr>
          <p:nvPr/>
        </p:nvCxnSpPr>
        <p:spPr>
          <a:xfrm>
            <a:off x="1790449" y="2686421"/>
            <a:ext cx="404100" cy="0"/>
          </a:xfrm>
          <a:prstGeom prst="straightConnector1">
            <a:avLst/>
          </a:prstGeom>
          <a:noFill/>
          <a:ln w="9525" cap="flat" cmpd="sng">
            <a:solidFill>
              <a:srgbClr val="595959"/>
            </a:solidFill>
            <a:prstDash val="solid"/>
            <a:round/>
            <a:headEnd type="none" w="sm" len="sm"/>
            <a:tailEnd type="triangle" w="med" len="med"/>
          </a:ln>
        </p:spPr>
      </p:cxnSp>
      <p:cxnSp>
        <p:nvCxnSpPr>
          <p:cNvPr id="23" name="Google Shape;238;p30">
            <a:extLst>
              <a:ext uri="{FF2B5EF4-FFF2-40B4-BE49-F238E27FC236}">
                <a16:creationId xmlns:a16="http://schemas.microsoft.com/office/drawing/2014/main" id="{2C6722A9-B5FD-6FA4-965A-120B24D05480}"/>
              </a:ext>
            </a:extLst>
          </p:cNvPr>
          <p:cNvCxnSpPr>
            <a:cxnSpLocks/>
          </p:cNvCxnSpPr>
          <p:nvPr/>
        </p:nvCxnSpPr>
        <p:spPr>
          <a:xfrm>
            <a:off x="5239155" y="2686421"/>
            <a:ext cx="404100" cy="0"/>
          </a:xfrm>
          <a:prstGeom prst="straightConnector1">
            <a:avLst/>
          </a:prstGeom>
          <a:noFill/>
          <a:ln w="9525" cap="flat" cmpd="sng">
            <a:solidFill>
              <a:srgbClr val="595959"/>
            </a:solidFill>
            <a:prstDash val="solid"/>
            <a:round/>
            <a:headEnd type="none" w="sm" len="sm"/>
            <a:tailEnd type="triangle" w="med" len="med"/>
          </a:ln>
        </p:spPr>
      </p:cxnSp>
      <p:sp>
        <p:nvSpPr>
          <p:cNvPr id="24" name="Google Shape;239;p30">
            <a:extLst>
              <a:ext uri="{FF2B5EF4-FFF2-40B4-BE49-F238E27FC236}">
                <a16:creationId xmlns:a16="http://schemas.microsoft.com/office/drawing/2014/main" id="{D12F458B-6D27-36E4-EAE3-EFCE964CF15D}"/>
              </a:ext>
            </a:extLst>
          </p:cNvPr>
          <p:cNvSpPr/>
          <p:nvPr/>
        </p:nvSpPr>
        <p:spPr>
          <a:xfrm>
            <a:off x="5636612" y="2364542"/>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Pull out data from 'in scope' documents</a:t>
            </a:r>
            <a:endParaRPr lang="en-US"/>
          </a:p>
        </p:txBody>
      </p:sp>
      <p:cxnSp>
        <p:nvCxnSpPr>
          <p:cNvPr id="25" name="Google Shape;238;p30">
            <a:extLst>
              <a:ext uri="{FF2B5EF4-FFF2-40B4-BE49-F238E27FC236}">
                <a16:creationId xmlns:a16="http://schemas.microsoft.com/office/drawing/2014/main" id="{F8E3A9DB-FD0E-9D13-F7D2-F0E23E37AA44}"/>
              </a:ext>
            </a:extLst>
          </p:cNvPr>
          <p:cNvCxnSpPr>
            <a:cxnSpLocks/>
          </p:cNvCxnSpPr>
          <p:nvPr/>
        </p:nvCxnSpPr>
        <p:spPr>
          <a:xfrm>
            <a:off x="6960224" y="2686421"/>
            <a:ext cx="404100" cy="0"/>
          </a:xfrm>
          <a:prstGeom prst="straightConnector1">
            <a:avLst/>
          </a:prstGeom>
          <a:noFill/>
          <a:ln w="9525" cap="flat" cmpd="sng">
            <a:solidFill>
              <a:srgbClr val="595959"/>
            </a:solidFill>
            <a:prstDash val="solid"/>
            <a:round/>
            <a:headEnd type="none" w="sm" len="sm"/>
            <a:tailEnd type="triangle" w="med" len="med"/>
          </a:ln>
        </p:spPr>
      </p:cxnSp>
      <p:sp>
        <p:nvSpPr>
          <p:cNvPr id="26" name="Google Shape;239;p30">
            <a:extLst>
              <a:ext uri="{FF2B5EF4-FFF2-40B4-BE49-F238E27FC236}">
                <a16:creationId xmlns:a16="http://schemas.microsoft.com/office/drawing/2014/main" id="{F4BD5EBD-CC37-DE99-E5A6-C6986C25D2F0}"/>
              </a:ext>
            </a:extLst>
          </p:cNvPr>
          <p:cNvSpPr/>
          <p:nvPr/>
        </p:nvSpPr>
        <p:spPr>
          <a:xfrm>
            <a:off x="7344543" y="2364542"/>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Use extracted data as needed</a:t>
            </a:r>
            <a:endParaRPr lang="en-US">
              <a:solidFill>
                <a:schemeClr val="dk1"/>
              </a:solidFill>
            </a:endParaRPr>
          </a:p>
        </p:txBody>
      </p:sp>
      <p:sp>
        <p:nvSpPr>
          <p:cNvPr id="27" name="Google Shape;249;p30">
            <a:extLst>
              <a:ext uri="{FF2B5EF4-FFF2-40B4-BE49-F238E27FC236}">
                <a16:creationId xmlns:a16="http://schemas.microsoft.com/office/drawing/2014/main" id="{A95C1FB6-21C8-7E10-321E-2A93C0EBB7B6}"/>
              </a:ext>
            </a:extLst>
          </p:cNvPr>
          <p:cNvSpPr txBox="1"/>
          <p:nvPr/>
        </p:nvSpPr>
        <p:spPr>
          <a:xfrm>
            <a:off x="7347572" y="1914712"/>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a:spcBef>
                <a:spcPts val="0"/>
              </a:spcBef>
              <a:spcAft>
                <a:spcPts val="0"/>
              </a:spcAft>
              <a:buNone/>
            </a:pPr>
            <a:r>
              <a:rPr lang="en" sz="1600">
                <a:solidFill>
                  <a:srgbClr val="085631"/>
                </a:solidFill>
                <a:latin typeface="Roboto"/>
                <a:ea typeface="Roboto"/>
                <a:cs typeface="Roboto"/>
                <a:sym typeface="Roboto"/>
              </a:rPr>
              <a:t>Outflow</a:t>
            </a:r>
            <a:endParaRPr lang="en-US"/>
          </a:p>
        </p:txBody>
      </p:sp>
      <p:sp>
        <p:nvSpPr>
          <p:cNvPr id="28" name="Google Shape;239;p30">
            <a:extLst>
              <a:ext uri="{FF2B5EF4-FFF2-40B4-BE49-F238E27FC236}">
                <a16:creationId xmlns:a16="http://schemas.microsoft.com/office/drawing/2014/main" id="{B1E302EE-FC7B-9737-C93D-998ECA13AF15}"/>
              </a:ext>
            </a:extLst>
          </p:cNvPr>
          <p:cNvSpPr/>
          <p:nvPr/>
        </p:nvSpPr>
        <p:spPr>
          <a:xfrm>
            <a:off x="4776078" y="3349887"/>
            <a:ext cx="1322700" cy="646500"/>
          </a:xfrm>
          <a:prstGeom prst="roundRect">
            <a:avLst>
              <a:gd name="adj" fmla="val 16667"/>
            </a:avLst>
          </a:prstGeom>
          <a:solidFill>
            <a:srgbClr val="467958"/>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rgbClr val="FFFFFF"/>
                </a:solidFill>
                <a:latin typeface="Roboto"/>
                <a:ea typeface="Roboto"/>
                <a:cs typeface="Roboto"/>
              </a:rPr>
              <a:t>Train and validate</a:t>
            </a:r>
          </a:p>
        </p:txBody>
      </p:sp>
      <p:cxnSp>
        <p:nvCxnSpPr>
          <p:cNvPr id="33" name="Straight Arrow Connector 32">
            <a:extLst>
              <a:ext uri="{FF2B5EF4-FFF2-40B4-BE49-F238E27FC236}">
                <a16:creationId xmlns:a16="http://schemas.microsoft.com/office/drawing/2014/main" id="{E87889B3-2ECD-9761-665C-1AA0A672755D}"/>
              </a:ext>
            </a:extLst>
          </p:cNvPr>
          <p:cNvCxnSpPr/>
          <p:nvPr/>
        </p:nvCxnSpPr>
        <p:spPr>
          <a:xfrm>
            <a:off x="4316440" y="3667131"/>
            <a:ext cx="461897" cy="782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572D0EE-56A9-1ACB-648A-B84BA65528D0}"/>
              </a:ext>
            </a:extLst>
          </p:cNvPr>
          <p:cNvCxnSpPr>
            <a:cxnSpLocks/>
          </p:cNvCxnSpPr>
          <p:nvPr/>
        </p:nvCxnSpPr>
        <p:spPr>
          <a:xfrm>
            <a:off x="6096630" y="3667131"/>
            <a:ext cx="461897" cy="782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EC032E8-9B59-A855-0141-890F1FE48F52}"/>
              </a:ext>
            </a:extLst>
          </p:cNvPr>
          <p:cNvCxnSpPr/>
          <p:nvPr/>
        </p:nvCxnSpPr>
        <p:spPr>
          <a:xfrm flipH="1" flipV="1">
            <a:off x="4313649" y="3107508"/>
            <a:ext cx="5312" cy="567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3912F9B1-B05B-F25A-DA6D-A02C9A8A7227}"/>
              </a:ext>
            </a:extLst>
          </p:cNvPr>
          <p:cNvCxnSpPr>
            <a:cxnSpLocks/>
          </p:cNvCxnSpPr>
          <p:nvPr/>
        </p:nvCxnSpPr>
        <p:spPr>
          <a:xfrm flipH="1" flipV="1">
            <a:off x="6553666" y="3107508"/>
            <a:ext cx="5312" cy="567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Google Shape;278;p36">
            <a:extLst>
              <a:ext uri="{FF2B5EF4-FFF2-40B4-BE49-F238E27FC236}">
                <a16:creationId xmlns:a16="http://schemas.microsoft.com/office/drawing/2014/main" id="{5DB2AC9A-281C-067E-A089-B66D338F368E}"/>
              </a:ext>
            </a:extLst>
          </p:cNvPr>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152400" indent="0">
              <a:lnSpc>
                <a:spcPct val="114999"/>
              </a:lnSpc>
              <a:spcBef>
                <a:spcPts val="1200"/>
              </a:spcBef>
            </a:pPr>
            <a:r>
              <a:rPr lang="en"/>
              <a:t>OCR works best on document types that don't vary. The more variation the harder it is to build models/processes to classify and extract.  </a:t>
            </a:r>
            <a:endParaRPr lang="en-US"/>
          </a:p>
          <a:p>
            <a:pPr marL="0" lvl="0" indent="0" algn="l">
              <a:lnSpc>
                <a:spcPct val="114999"/>
              </a:lnSpc>
              <a:spcBef>
                <a:spcPts val="0"/>
              </a:spcBef>
              <a:spcAft>
                <a:spcPts val="1200"/>
              </a:spcAft>
              <a:buNone/>
            </a:pPr>
            <a:endParaRPr/>
          </a:p>
        </p:txBody>
      </p:sp>
    </p:spTree>
    <p:extLst>
      <p:ext uri="{BB962C8B-B14F-4D97-AF65-F5344CB8AC3E}">
        <p14:creationId xmlns:p14="http://schemas.microsoft.com/office/powerpoint/2010/main" val="3773350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3519AF13-402E-4C79-8BC4-57A45D195E7A}"/>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BF2A1774-69E3-537E-5816-4DAA86E842A8}"/>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17</a:t>
            </a:fld>
            <a:endParaRPr/>
          </a:p>
        </p:txBody>
      </p:sp>
      <p:sp>
        <p:nvSpPr>
          <p:cNvPr id="307" name="Google Shape;307;p39">
            <a:extLst>
              <a:ext uri="{FF2B5EF4-FFF2-40B4-BE49-F238E27FC236}">
                <a16:creationId xmlns:a16="http://schemas.microsoft.com/office/drawing/2014/main" id="{9E70336E-C558-FB44-C483-8F18A5B4A4AC}"/>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Why is OCR Important</a:t>
            </a:r>
            <a:endParaRPr lang="en-US"/>
          </a:p>
        </p:txBody>
      </p:sp>
      <p:sp>
        <p:nvSpPr>
          <p:cNvPr id="5" name="Google Shape;248;p33">
            <a:extLst>
              <a:ext uri="{FF2B5EF4-FFF2-40B4-BE49-F238E27FC236}">
                <a16:creationId xmlns:a16="http://schemas.microsoft.com/office/drawing/2014/main" id="{B11D43EE-AF45-5D17-9CFA-497764280DF6}"/>
              </a:ext>
            </a:extLst>
          </p:cNvPr>
          <p:cNvSpPr/>
          <p:nvPr/>
        </p:nvSpPr>
        <p:spPr>
          <a:xfrm>
            <a:off x="1044" y="681"/>
            <a:ext cx="1600200" cy="274200"/>
          </a:xfrm>
          <a:prstGeom prst="homePlate">
            <a:avLst>
              <a:gd name="adj" fmla="val 50000"/>
            </a:avLst>
          </a:prstGeom>
          <a:solidFill>
            <a:srgbClr val="B3C1BD"/>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OCR</a:t>
            </a:r>
            <a:endParaRPr lang="en-US"/>
          </a:p>
        </p:txBody>
      </p:sp>
      <p:sp>
        <p:nvSpPr>
          <p:cNvPr id="4" name="Text Placeholder 3">
            <a:extLst>
              <a:ext uri="{FF2B5EF4-FFF2-40B4-BE49-F238E27FC236}">
                <a16:creationId xmlns:a16="http://schemas.microsoft.com/office/drawing/2014/main" id="{BCE30594-3E1F-82BA-6807-30B37606746A}"/>
              </a:ext>
            </a:extLst>
          </p:cNvPr>
          <p:cNvSpPr>
            <a:spLocks noGrp="1"/>
          </p:cNvSpPr>
          <p:nvPr>
            <p:ph type="body" idx="1"/>
          </p:nvPr>
        </p:nvSpPr>
        <p:spPr>
          <a:xfrm>
            <a:off x="457200" y="1548375"/>
            <a:ext cx="8229600" cy="3120000"/>
          </a:xfrm>
        </p:spPr>
        <p:txBody>
          <a:bodyPr/>
          <a:lstStyle/>
          <a:p>
            <a:pPr>
              <a:lnSpc>
                <a:spcPct val="114999"/>
              </a:lnSpc>
              <a:buNone/>
            </a:pPr>
            <a:r>
              <a:rPr lang="en-US" b="1"/>
              <a:t>Improved Efficiency:</a:t>
            </a:r>
          </a:p>
          <a:p>
            <a:pPr>
              <a:lnSpc>
                <a:spcPct val="114999"/>
              </a:lnSpc>
            </a:pPr>
            <a:r>
              <a:rPr lang="en-US"/>
              <a:t>OCR eliminates the time-consuming process of manually transcribing information from paper records into electronic formats. This provides access to information more rapidly, saving valuable time and resources.</a:t>
            </a:r>
          </a:p>
          <a:p>
            <a:pPr>
              <a:lnSpc>
                <a:spcPct val="114999"/>
              </a:lnSpc>
              <a:buNone/>
            </a:pPr>
            <a:endParaRPr lang="en-US"/>
          </a:p>
          <a:p>
            <a:pPr>
              <a:lnSpc>
                <a:spcPct val="114999"/>
              </a:lnSpc>
              <a:buNone/>
            </a:pPr>
            <a:r>
              <a:rPr lang="en-US" b="1"/>
              <a:t>Enhanced Data Accuracy:</a:t>
            </a:r>
          </a:p>
          <a:p>
            <a:pPr>
              <a:lnSpc>
                <a:spcPct val="114999"/>
              </a:lnSpc>
            </a:pPr>
            <a:r>
              <a:rPr lang="en-US"/>
              <a:t>OCR reduces human error associated with manual data entry, which can lead to inaccurate records. By ensuring consistent data extraction across various documents, OCR maintains the integrity of records. </a:t>
            </a:r>
          </a:p>
          <a:p>
            <a:pPr>
              <a:lnSpc>
                <a:spcPct val="114999"/>
              </a:lnSpc>
              <a:buNone/>
            </a:pPr>
            <a:endParaRPr lang="en-US"/>
          </a:p>
          <a:p>
            <a:pPr>
              <a:lnSpc>
                <a:spcPct val="114999"/>
              </a:lnSpc>
              <a:buNone/>
            </a:pPr>
            <a:r>
              <a:rPr lang="en-US" b="1"/>
              <a:t>Cost Savings:</a:t>
            </a:r>
          </a:p>
          <a:p>
            <a:pPr>
              <a:lnSpc>
                <a:spcPct val="114999"/>
              </a:lnSpc>
            </a:pPr>
            <a:r>
              <a:rPr lang="en-US"/>
              <a:t>OCR reduces the need for manual data entry, which saves on labor costs. By streamlining workflows and reducing errors, OCR contributes to cost-effective operations. </a:t>
            </a:r>
          </a:p>
          <a:p>
            <a:pPr>
              <a:lnSpc>
                <a:spcPct val="114999"/>
              </a:lnSpc>
            </a:pPr>
            <a:endParaRPr lang="en-US" b="1"/>
          </a:p>
          <a:p>
            <a:pPr marL="152400" indent="0">
              <a:lnSpc>
                <a:spcPct val="114999"/>
              </a:lnSpc>
              <a:buNone/>
            </a:pPr>
            <a:r>
              <a:rPr lang="en-US" b="1"/>
              <a:t>Top of License:</a:t>
            </a:r>
            <a:endParaRPr lang="en-US"/>
          </a:p>
          <a:p>
            <a:pPr>
              <a:lnSpc>
                <a:spcPct val="114999"/>
              </a:lnSpc>
            </a:pPr>
            <a:r>
              <a:rPr lang="en-US"/>
              <a:t>OCR can eliminate low cognitive work which allows staff to work at the "top of their license".  </a:t>
            </a:r>
          </a:p>
        </p:txBody>
      </p:sp>
    </p:spTree>
    <p:extLst>
      <p:ext uri="{BB962C8B-B14F-4D97-AF65-F5344CB8AC3E}">
        <p14:creationId xmlns:p14="http://schemas.microsoft.com/office/powerpoint/2010/main" val="1005267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F7AD6DA2-73FF-5E49-767E-CC033200B955}"/>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73D68C7E-3D30-CF03-6B8E-DCC77B7E83EC}"/>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sp>
        <p:nvSpPr>
          <p:cNvPr id="307" name="Google Shape;307;p39">
            <a:extLst>
              <a:ext uri="{FF2B5EF4-FFF2-40B4-BE49-F238E27FC236}">
                <a16:creationId xmlns:a16="http://schemas.microsoft.com/office/drawing/2014/main" id="{521265DC-E853-9D2F-86EE-1E00177BA6DC}"/>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OCR Example</a:t>
            </a:r>
            <a:endParaRPr lang="en-US"/>
          </a:p>
        </p:txBody>
      </p:sp>
      <p:sp>
        <p:nvSpPr>
          <p:cNvPr id="5" name="Google Shape;248;p33">
            <a:extLst>
              <a:ext uri="{FF2B5EF4-FFF2-40B4-BE49-F238E27FC236}">
                <a16:creationId xmlns:a16="http://schemas.microsoft.com/office/drawing/2014/main" id="{0B90642D-B962-EB08-7A94-52095B1869EC}"/>
              </a:ext>
            </a:extLst>
          </p:cNvPr>
          <p:cNvSpPr/>
          <p:nvPr/>
        </p:nvSpPr>
        <p:spPr>
          <a:xfrm>
            <a:off x="1044" y="681"/>
            <a:ext cx="1600200" cy="274200"/>
          </a:xfrm>
          <a:prstGeom prst="homePlate">
            <a:avLst>
              <a:gd name="adj" fmla="val 50000"/>
            </a:avLst>
          </a:prstGeom>
          <a:solidFill>
            <a:srgbClr val="B3C1BD"/>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OCR</a:t>
            </a:r>
            <a:endParaRPr lang="en-US"/>
          </a:p>
        </p:txBody>
      </p:sp>
      <p:sp>
        <p:nvSpPr>
          <p:cNvPr id="4" name="Text Placeholder 3">
            <a:extLst>
              <a:ext uri="{FF2B5EF4-FFF2-40B4-BE49-F238E27FC236}">
                <a16:creationId xmlns:a16="http://schemas.microsoft.com/office/drawing/2014/main" id="{628C1583-54C7-9BA7-F049-7FE9F8B25F50}"/>
              </a:ext>
            </a:extLst>
          </p:cNvPr>
          <p:cNvSpPr>
            <a:spLocks noGrp="1"/>
          </p:cNvSpPr>
          <p:nvPr>
            <p:ph type="body" idx="1"/>
          </p:nvPr>
        </p:nvSpPr>
        <p:spPr>
          <a:xfrm>
            <a:off x="5456182" y="1075409"/>
            <a:ext cx="3230618" cy="3113432"/>
          </a:xfrm>
        </p:spPr>
        <p:txBody>
          <a:bodyPr/>
          <a:lstStyle/>
          <a:p>
            <a:pPr marL="151765" indent="0">
              <a:lnSpc>
                <a:spcPct val="95000"/>
              </a:lnSpc>
              <a:buNone/>
            </a:pPr>
            <a:r>
              <a:rPr lang="en" b="1"/>
              <a:t>Common Healthcare Examples: </a:t>
            </a:r>
          </a:p>
          <a:p>
            <a:pPr marL="151765" indent="0">
              <a:lnSpc>
                <a:spcPct val="95000"/>
              </a:lnSpc>
              <a:buNone/>
            </a:pPr>
            <a:endParaRPr lang="en"/>
          </a:p>
          <a:p>
            <a:pPr indent="-305435">
              <a:lnSpc>
                <a:spcPct val="95000"/>
              </a:lnSpc>
              <a:buAutoNum type="arabicPeriod"/>
            </a:pPr>
            <a:r>
              <a:rPr lang="en" b="1"/>
              <a:t>Remittance Advice</a:t>
            </a:r>
            <a:endParaRPr lang="en"/>
          </a:p>
          <a:p>
            <a:pPr indent="-305435">
              <a:lnSpc>
                <a:spcPct val="95000"/>
              </a:lnSpc>
              <a:buAutoNum type="arabicPeriod"/>
            </a:pPr>
            <a:r>
              <a:rPr lang="en" b="1"/>
              <a:t>Order Intake</a:t>
            </a:r>
          </a:p>
          <a:p>
            <a:pPr indent="-305435">
              <a:lnSpc>
                <a:spcPct val="95000"/>
              </a:lnSpc>
              <a:buAutoNum type="arabicPeriod"/>
            </a:pPr>
            <a:r>
              <a:rPr lang="en"/>
              <a:t>Medical Forms</a:t>
            </a:r>
            <a:endParaRPr lang="en-US"/>
          </a:p>
          <a:p>
            <a:pPr indent="-305435">
              <a:lnSpc>
                <a:spcPct val="95000"/>
              </a:lnSpc>
              <a:buAutoNum type="arabicPeriod"/>
            </a:pPr>
            <a:r>
              <a:rPr lang="en"/>
              <a:t>Medical Bills</a:t>
            </a:r>
            <a:endParaRPr lang="en-US"/>
          </a:p>
          <a:p>
            <a:pPr indent="-305435">
              <a:lnSpc>
                <a:spcPct val="95000"/>
              </a:lnSpc>
              <a:buAutoNum type="arabicPeriod"/>
            </a:pPr>
            <a:r>
              <a:rPr lang="en"/>
              <a:t>Health Records</a:t>
            </a:r>
            <a:endParaRPr lang="en-US"/>
          </a:p>
          <a:p>
            <a:pPr indent="-305435">
              <a:lnSpc>
                <a:spcPct val="95000"/>
              </a:lnSpc>
              <a:buAutoNum type="arabicPeriod"/>
            </a:pPr>
            <a:r>
              <a:rPr lang="en"/>
              <a:t>Claim Processing</a:t>
            </a:r>
            <a:endParaRPr lang="en-US"/>
          </a:p>
          <a:p>
            <a:pPr indent="-299085">
              <a:lnSpc>
                <a:spcPct val="95000"/>
              </a:lnSpc>
              <a:buAutoNum type="arabicPeriod"/>
            </a:pPr>
            <a:r>
              <a:rPr lang="en"/>
              <a:t>Provider Bill Processing</a:t>
            </a:r>
            <a:endParaRPr lang="en-US"/>
          </a:p>
          <a:p>
            <a:pPr indent="-299085">
              <a:lnSpc>
                <a:spcPct val="95000"/>
              </a:lnSpc>
              <a:buAutoNum type="arabicPeriod"/>
            </a:pPr>
            <a:r>
              <a:rPr lang="en"/>
              <a:t>Medical Records</a:t>
            </a:r>
            <a:endParaRPr lang="en-US"/>
          </a:p>
          <a:p>
            <a:pPr indent="-299085">
              <a:lnSpc>
                <a:spcPct val="95000"/>
              </a:lnSpc>
              <a:buAutoNum type="arabicPeriod"/>
            </a:pPr>
            <a:endParaRPr lang="en"/>
          </a:p>
          <a:p>
            <a:pPr marL="158115" indent="0">
              <a:lnSpc>
                <a:spcPct val="95000"/>
              </a:lnSpc>
              <a:buNone/>
            </a:pPr>
            <a:r>
              <a:rPr lang="en"/>
              <a:t>Remember, the more standardized the document type, the better!</a:t>
            </a:r>
          </a:p>
        </p:txBody>
      </p:sp>
      <p:pic>
        <p:nvPicPr>
          <p:cNvPr id="2" name="Picture 1" descr="A screenshot of a computer program&#10;&#10;AI-generated content may be incorrect.">
            <a:extLst>
              <a:ext uri="{FF2B5EF4-FFF2-40B4-BE49-F238E27FC236}">
                <a16:creationId xmlns:a16="http://schemas.microsoft.com/office/drawing/2014/main" id="{2964D9B7-BC90-767C-85FB-D1179BE433A2}"/>
              </a:ext>
            </a:extLst>
          </p:cNvPr>
          <p:cNvPicPr>
            <a:picLocks noChangeAspect="1"/>
          </p:cNvPicPr>
          <p:nvPr/>
        </p:nvPicPr>
        <p:blipFill>
          <a:blip r:embed="rId3"/>
          <a:stretch>
            <a:fillRect/>
          </a:stretch>
        </p:blipFill>
        <p:spPr>
          <a:xfrm>
            <a:off x="641787" y="1075175"/>
            <a:ext cx="4260632" cy="2993149"/>
          </a:xfrm>
          <a:prstGeom prst="rect">
            <a:avLst/>
          </a:prstGeom>
          <a:ln>
            <a:noFill/>
          </a:ln>
        </p:spPr>
      </p:pic>
      <p:sp>
        <p:nvSpPr>
          <p:cNvPr id="6" name="TextBox 5">
            <a:extLst>
              <a:ext uri="{FF2B5EF4-FFF2-40B4-BE49-F238E27FC236}">
                <a16:creationId xmlns:a16="http://schemas.microsoft.com/office/drawing/2014/main" id="{A1ABC95E-CFAF-E1C8-5187-5DB838F37109}"/>
              </a:ext>
            </a:extLst>
          </p:cNvPr>
          <p:cNvSpPr txBox="1"/>
          <p:nvPr/>
        </p:nvSpPr>
        <p:spPr>
          <a:xfrm>
            <a:off x="640697" y="4187129"/>
            <a:ext cx="775731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i="1">
                <a:solidFill>
                  <a:srgbClr val="4B585A"/>
                </a:solidFill>
                <a:latin typeface="Roboto"/>
                <a:ea typeface="Roboto"/>
                <a:cs typeface="Roboto"/>
                <a:sym typeface="Roboto"/>
              </a:rPr>
              <a:t>OCR engines work by taking in a file and identifying bounding boxes / coordinates based on the location on the image. Each line and word includes bounding box coordinates indicating its position on the page. Developers can use the Lines and Words to extract and use the data they need for the automation.</a:t>
            </a:r>
          </a:p>
        </p:txBody>
      </p:sp>
    </p:spTree>
    <p:extLst>
      <p:ext uri="{BB962C8B-B14F-4D97-AF65-F5344CB8AC3E}">
        <p14:creationId xmlns:p14="http://schemas.microsoft.com/office/powerpoint/2010/main" val="1808308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768CA26A-E449-5E29-EA0A-DD97486197E5}"/>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2A0819C1-E1A6-7538-2A83-6664FF1F1BE6}"/>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sp>
        <p:nvSpPr>
          <p:cNvPr id="307" name="Google Shape;307;p39">
            <a:extLst>
              <a:ext uri="{FF2B5EF4-FFF2-40B4-BE49-F238E27FC236}">
                <a16:creationId xmlns:a16="http://schemas.microsoft.com/office/drawing/2014/main" id="{D9FB7EEA-DC0E-1D5E-46FD-693D58A47F55}"/>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LLM Defined</a:t>
            </a:r>
            <a:endParaRPr lang="en-US"/>
          </a:p>
        </p:txBody>
      </p:sp>
      <p:sp>
        <p:nvSpPr>
          <p:cNvPr id="3" name="Google Shape;268;p35">
            <a:extLst>
              <a:ext uri="{FF2B5EF4-FFF2-40B4-BE49-F238E27FC236}">
                <a16:creationId xmlns:a16="http://schemas.microsoft.com/office/drawing/2014/main" id="{B07291FF-60F8-2715-94D1-48A7F6E25BA0}"/>
              </a:ext>
            </a:extLst>
          </p:cNvPr>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p>
            <a:pPr marL="0" indent="0">
              <a:buNone/>
            </a:pPr>
            <a:r>
              <a:rPr lang="en" sz="1400" b="1">
                <a:solidFill>
                  <a:schemeClr val="dk1"/>
                </a:solidFill>
              </a:rPr>
              <a:t>Large Language Models (LLM)</a:t>
            </a:r>
            <a:r>
              <a:rPr lang="en" sz="1400">
                <a:solidFill>
                  <a:schemeClr val="dk1"/>
                </a:solidFill>
              </a:rPr>
              <a:t> - </a:t>
            </a:r>
            <a:r>
              <a:rPr lang="en-US" sz="1400">
                <a:solidFill>
                  <a:schemeClr val="dk1"/>
                </a:solidFill>
              </a:rPr>
              <a:t>A LLM is a type of artificial intelligence that can </a:t>
            </a:r>
            <a:r>
              <a:rPr lang="en-US" sz="1400" b="1" u="sng">
                <a:solidFill>
                  <a:schemeClr val="dk1"/>
                </a:solidFill>
              </a:rPr>
              <a:t>generate</a:t>
            </a:r>
            <a:r>
              <a:rPr lang="en-US" sz="1400">
                <a:solidFill>
                  <a:schemeClr val="dk1"/>
                </a:solidFill>
              </a:rPr>
              <a:t> human-like text and perform various language-related tasks. They are trained on massive datasets of text and code, enabling them to learn patterns and relationships between words, phrases and sentences, similar to how humans learn through exposure to language. </a:t>
            </a:r>
          </a:p>
          <a:p>
            <a:pPr marL="0" indent="0">
              <a:buNone/>
            </a:pPr>
            <a:endParaRPr lang="en-US" sz="1400">
              <a:solidFill>
                <a:schemeClr val="dk1"/>
              </a:solidFill>
            </a:endParaRPr>
          </a:p>
          <a:p>
            <a:pPr marL="0" indent="0">
              <a:buNone/>
            </a:pPr>
            <a:r>
              <a:rPr lang="en-US" sz="1400">
                <a:solidFill>
                  <a:srgbClr val="467958"/>
                </a:solidFill>
              </a:rPr>
              <a:t>LLMs </a:t>
            </a:r>
            <a:r>
              <a:rPr lang="en-US" sz="1400" b="1" u="sng">
                <a:solidFill>
                  <a:srgbClr val="467958"/>
                </a:solidFill>
              </a:rPr>
              <a:t>do not </a:t>
            </a:r>
            <a:r>
              <a:rPr lang="en-US" sz="1400">
                <a:solidFill>
                  <a:srgbClr val="467958"/>
                </a:solidFill>
              </a:rPr>
              <a:t>understand the meaning of language. It is </a:t>
            </a:r>
            <a:r>
              <a:rPr lang="en-US" sz="1400" b="1" u="sng">
                <a:solidFill>
                  <a:srgbClr val="467958"/>
                </a:solidFill>
              </a:rPr>
              <a:t>prediction</a:t>
            </a:r>
            <a:r>
              <a:rPr lang="en-US" sz="1400">
                <a:solidFill>
                  <a:srgbClr val="467958"/>
                </a:solidFill>
              </a:rPr>
              <a:t> - </a:t>
            </a:r>
            <a:r>
              <a:rPr lang="en-US" sz="1400" i="1">
                <a:solidFill>
                  <a:srgbClr val="467958"/>
                </a:solidFill>
              </a:rPr>
              <a:t>a simulation </a:t>
            </a:r>
            <a:r>
              <a:rPr lang="en-US" sz="1400">
                <a:solidFill>
                  <a:srgbClr val="467958"/>
                </a:solidFill>
              </a:rPr>
              <a:t>of human language. </a:t>
            </a:r>
          </a:p>
          <a:p>
            <a:pPr marL="0" indent="0">
              <a:buNone/>
            </a:pPr>
            <a:endParaRPr lang="en-US" sz="1400">
              <a:solidFill>
                <a:schemeClr val="dk1"/>
              </a:solidFill>
            </a:endParaRPr>
          </a:p>
          <a:p>
            <a:pPr marL="0" indent="0">
              <a:buNone/>
            </a:pPr>
            <a:r>
              <a:rPr lang="en-US" sz="1400">
                <a:solidFill>
                  <a:schemeClr val="dk1"/>
                </a:solidFill>
              </a:rPr>
              <a:t>Large Language models can perform a wide set of tasks, including: </a:t>
            </a:r>
          </a:p>
          <a:p>
            <a:pPr marL="0" indent="0">
              <a:buNone/>
            </a:pPr>
            <a:endParaRPr lang="en-US" sz="1400">
              <a:solidFill>
                <a:schemeClr val="dk1"/>
              </a:solidFill>
            </a:endParaRPr>
          </a:p>
          <a:p>
            <a:pPr algn="l" rtl="0" fontAlgn="base">
              <a:lnSpc>
                <a:spcPts val="2025"/>
              </a:lnSpc>
              <a:buFont typeface="Arial" panose="020B0604020202020204" pitchFamily="34" charset="0"/>
              <a:buChar char="•"/>
            </a:pPr>
            <a:r>
              <a:rPr lang="en-US" sz="1400">
                <a:solidFill>
                  <a:schemeClr val="dk1"/>
                </a:solidFill>
              </a:rPr>
              <a:t>Generate natural language and code completion based on natural language prompts</a:t>
            </a:r>
          </a:p>
          <a:p>
            <a:pPr algn="l" rtl="0" fontAlgn="base">
              <a:lnSpc>
                <a:spcPts val="2025"/>
              </a:lnSpc>
              <a:buFont typeface="Arial" panose="020B0604020202020204" pitchFamily="34" charset="0"/>
              <a:buChar char="•"/>
            </a:pPr>
            <a:r>
              <a:rPr lang="en-US" sz="1400">
                <a:solidFill>
                  <a:schemeClr val="dk1"/>
                </a:solidFill>
              </a:rPr>
              <a:t>Create original images from natural language </a:t>
            </a:r>
          </a:p>
          <a:p>
            <a:pPr algn="l" rtl="0" fontAlgn="base">
              <a:lnSpc>
                <a:spcPts val="2025"/>
              </a:lnSpc>
              <a:buFont typeface="Arial" panose="020B0604020202020204" pitchFamily="34" charset="0"/>
              <a:buChar char="•"/>
            </a:pPr>
            <a:r>
              <a:rPr lang="en-US" sz="1400">
                <a:solidFill>
                  <a:schemeClr val="dk1"/>
                </a:solidFill>
              </a:rPr>
              <a:t>Transcribe and translate speech to text</a:t>
            </a:r>
          </a:p>
          <a:p>
            <a:pPr algn="l" rtl="0" fontAlgn="base">
              <a:lnSpc>
                <a:spcPts val="2025"/>
              </a:lnSpc>
              <a:buFont typeface="Arial" panose="020B0604020202020204" pitchFamily="34" charset="0"/>
              <a:buChar char="•"/>
            </a:pPr>
            <a:r>
              <a:rPr lang="en-US" sz="1400">
                <a:solidFill>
                  <a:schemeClr val="dk1"/>
                </a:solidFill>
              </a:rPr>
              <a:t>Synthesize text to speech</a:t>
            </a:r>
          </a:p>
          <a:p>
            <a:pPr marL="0" indent="0">
              <a:buNone/>
            </a:pPr>
            <a:endParaRPr lang="en" sz="1400">
              <a:solidFill>
                <a:schemeClr val="dk1"/>
              </a:solidFill>
            </a:endParaRPr>
          </a:p>
          <a:p>
            <a:pPr marL="0" indent="0">
              <a:lnSpc>
                <a:spcPct val="114999"/>
              </a:lnSpc>
              <a:buNone/>
            </a:pPr>
            <a:endParaRPr/>
          </a:p>
          <a:p>
            <a:pPr marL="0" lvl="0" indent="0" algn="l">
              <a:spcBef>
                <a:spcPts val="1200"/>
              </a:spcBef>
              <a:spcAft>
                <a:spcPts val="1200"/>
              </a:spcAft>
              <a:buNone/>
            </a:pPr>
            <a:endParaRPr lang="en-US" sz="1400">
              <a:solidFill>
                <a:schemeClr val="dk1"/>
              </a:solidFill>
            </a:endParaRPr>
          </a:p>
        </p:txBody>
      </p:sp>
      <p:sp>
        <p:nvSpPr>
          <p:cNvPr id="4" name="Google Shape;249;p33">
            <a:extLst>
              <a:ext uri="{FF2B5EF4-FFF2-40B4-BE49-F238E27FC236}">
                <a16:creationId xmlns:a16="http://schemas.microsoft.com/office/drawing/2014/main" id="{E017BAC6-5FFC-A7AA-7156-30DA8A07247C}"/>
              </a:ext>
            </a:extLst>
          </p:cNvPr>
          <p:cNvSpPr/>
          <p:nvPr/>
        </p:nvSpPr>
        <p:spPr>
          <a:xfrm>
            <a:off x="0" y="0"/>
            <a:ext cx="1600200" cy="274200"/>
          </a:xfrm>
          <a:prstGeom prst="homePlate">
            <a:avLst>
              <a:gd name="adj" fmla="val 50000"/>
            </a:avLst>
          </a:prstGeom>
          <a:solidFill>
            <a:srgbClr val="BDD1C5"/>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LLM</a:t>
            </a:r>
            <a:endParaRPr lang="en-US" dirty="0"/>
          </a:p>
        </p:txBody>
      </p:sp>
    </p:spTree>
    <p:extLst>
      <p:ext uri="{BB962C8B-B14F-4D97-AF65-F5344CB8AC3E}">
        <p14:creationId xmlns:p14="http://schemas.microsoft.com/office/powerpoint/2010/main" val="1956498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r>
              <a:rPr lang="en"/>
              <a:t>Executive Education</a:t>
            </a:r>
            <a:endParaRPr lang="en-US"/>
          </a:p>
        </p:txBody>
      </p:sp>
      <p:sp>
        <p:nvSpPr>
          <p:cNvPr id="104" name="Google Shape;104;p1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indent="0"/>
            <a:r>
              <a:rPr lang="en"/>
              <a:t>Automation Technology</a:t>
            </a:r>
            <a:endParaRPr lang="en-US"/>
          </a:p>
        </p:txBody>
      </p:sp>
      <p:sp>
        <p:nvSpPr>
          <p:cNvPr id="105" name="Google Shape;105;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FA6C9816-5B07-815E-9EE0-DE91A921BCC8}"/>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F696FAA4-333E-AFF5-E3FE-65F25003F4E9}"/>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20</a:t>
            </a:fld>
            <a:endParaRPr/>
          </a:p>
        </p:txBody>
      </p:sp>
      <p:sp>
        <p:nvSpPr>
          <p:cNvPr id="307" name="Google Shape;307;p39">
            <a:extLst>
              <a:ext uri="{FF2B5EF4-FFF2-40B4-BE49-F238E27FC236}">
                <a16:creationId xmlns:a16="http://schemas.microsoft.com/office/drawing/2014/main" id="{68EBD17B-BE0E-5878-CD7E-BF499C19BA83}"/>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LLM Breakdown</a:t>
            </a:r>
            <a:endParaRPr lang="en-US"/>
          </a:p>
        </p:txBody>
      </p:sp>
      <p:sp>
        <p:nvSpPr>
          <p:cNvPr id="38" name="Google Shape;278;p36">
            <a:extLst>
              <a:ext uri="{FF2B5EF4-FFF2-40B4-BE49-F238E27FC236}">
                <a16:creationId xmlns:a16="http://schemas.microsoft.com/office/drawing/2014/main" id="{60B021B3-38E6-0456-ED4B-9F124468CD86}"/>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LLMs use a ‘transformer’ architecture, enabling them to represent semantic relationships between words and use those words to </a:t>
            </a:r>
            <a:r>
              <a:rPr lang="en-US" b="1" u="sng"/>
              <a:t>determine probable</a:t>
            </a:r>
            <a:r>
              <a:rPr lang="en-US"/>
              <a:t> sequences of text. </a:t>
            </a:r>
          </a:p>
        </p:txBody>
      </p:sp>
      <p:sp>
        <p:nvSpPr>
          <p:cNvPr id="2" name="Google Shape;249;p33">
            <a:extLst>
              <a:ext uri="{FF2B5EF4-FFF2-40B4-BE49-F238E27FC236}">
                <a16:creationId xmlns:a16="http://schemas.microsoft.com/office/drawing/2014/main" id="{F50115A9-52F3-FD2B-F32A-A20F23C3C795}"/>
              </a:ext>
            </a:extLst>
          </p:cNvPr>
          <p:cNvSpPr/>
          <p:nvPr/>
        </p:nvSpPr>
        <p:spPr>
          <a:xfrm>
            <a:off x="0" y="0"/>
            <a:ext cx="1600200" cy="274200"/>
          </a:xfrm>
          <a:prstGeom prst="homePlate">
            <a:avLst>
              <a:gd name="adj" fmla="val 50000"/>
            </a:avLst>
          </a:prstGeom>
          <a:solidFill>
            <a:srgbClr val="BDD1C5"/>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LLM</a:t>
            </a:r>
            <a:endParaRPr lang="en-US" dirty="0"/>
          </a:p>
        </p:txBody>
      </p:sp>
      <p:sp>
        <p:nvSpPr>
          <p:cNvPr id="15" name="Google Shape;135;p19">
            <a:extLst>
              <a:ext uri="{FF2B5EF4-FFF2-40B4-BE49-F238E27FC236}">
                <a16:creationId xmlns:a16="http://schemas.microsoft.com/office/drawing/2014/main" id="{6FD01B84-FB5F-A09C-BD2C-805BEDC8F8BA}"/>
              </a:ext>
            </a:extLst>
          </p:cNvPr>
          <p:cNvSpPr/>
          <p:nvPr/>
        </p:nvSpPr>
        <p:spPr>
          <a:xfrm>
            <a:off x="2183925" y="2237094"/>
            <a:ext cx="1322700" cy="454800"/>
          </a:xfrm>
          <a:prstGeom prst="roundRect">
            <a:avLst>
              <a:gd name="adj" fmla="val 16667"/>
            </a:avLst>
          </a:prstGeom>
          <a:solidFill>
            <a:srgbClr val="BDD1C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1">
                <a:solidFill>
                  <a:srgbClr val="4B585A"/>
                </a:solidFill>
                <a:latin typeface="Roboto"/>
                <a:ea typeface="Roboto"/>
                <a:cs typeface="Roboto"/>
                <a:sym typeface="Roboto"/>
              </a:rPr>
              <a:t>Encoder </a:t>
            </a:r>
            <a:endParaRPr sz="1100" b="1" i="0" u="none" strike="noStrike" cap="none">
              <a:solidFill>
                <a:srgbClr val="4B585A"/>
              </a:solidFill>
              <a:latin typeface="Roboto"/>
              <a:ea typeface="Roboto"/>
              <a:cs typeface="Roboto"/>
              <a:sym typeface="Roboto"/>
            </a:endParaRPr>
          </a:p>
        </p:txBody>
      </p:sp>
      <p:cxnSp>
        <p:nvCxnSpPr>
          <p:cNvPr id="20" name="Google Shape;136;p19">
            <a:extLst>
              <a:ext uri="{FF2B5EF4-FFF2-40B4-BE49-F238E27FC236}">
                <a16:creationId xmlns:a16="http://schemas.microsoft.com/office/drawing/2014/main" id="{7D0DD800-A95D-A4F2-1FF2-86C50C998682}"/>
              </a:ext>
            </a:extLst>
          </p:cNvPr>
          <p:cNvCxnSpPr>
            <a:endCxn id="15" idx="1"/>
          </p:cNvCxnSpPr>
          <p:nvPr/>
        </p:nvCxnSpPr>
        <p:spPr>
          <a:xfrm>
            <a:off x="1694925" y="2464494"/>
            <a:ext cx="489000" cy="0"/>
          </a:xfrm>
          <a:prstGeom prst="straightConnector1">
            <a:avLst/>
          </a:prstGeom>
          <a:noFill/>
          <a:ln w="9525" cap="flat" cmpd="sng">
            <a:solidFill>
              <a:srgbClr val="595959"/>
            </a:solidFill>
            <a:prstDash val="solid"/>
            <a:round/>
            <a:headEnd type="none" w="sm" len="sm"/>
            <a:tailEnd type="triangle" w="med" len="med"/>
          </a:ln>
        </p:spPr>
      </p:cxnSp>
      <p:cxnSp>
        <p:nvCxnSpPr>
          <p:cNvPr id="21" name="Google Shape;137;p19">
            <a:extLst>
              <a:ext uri="{FF2B5EF4-FFF2-40B4-BE49-F238E27FC236}">
                <a16:creationId xmlns:a16="http://schemas.microsoft.com/office/drawing/2014/main" id="{03955663-B542-F2A3-58D4-3674AD7F9DCD}"/>
              </a:ext>
            </a:extLst>
          </p:cNvPr>
          <p:cNvCxnSpPr>
            <a:stCxn id="15" idx="3"/>
            <a:endCxn id="29" idx="1"/>
          </p:cNvCxnSpPr>
          <p:nvPr/>
        </p:nvCxnSpPr>
        <p:spPr>
          <a:xfrm>
            <a:off x="3506625" y="2464494"/>
            <a:ext cx="404100" cy="0"/>
          </a:xfrm>
          <a:prstGeom prst="straightConnector1">
            <a:avLst/>
          </a:prstGeom>
          <a:noFill/>
          <a:ln w="9525" cap="flat" cmpd="sng">
            <a:solidFill>
              <a:srgbClr val="595959"/>
            </a:solidFill>
            <a:prstDash val="solid"/>
            <a:round/>
            <a:headEnd type="none" w="sm" len="sm"/>
            <a:tailEnd type="triangle" w="med" len="med"/>
          </a:ln>
        </p:spPr>
      </p:cxnSp>
      <p:sp>
        <p:nvSpPr>
          <p:cNvPr id="29" name="Google Shape;138;p19">
            <a:extLst>
              <a:ext uri="{FF2B5EF4-FFF2-40B4-BE49-F238E27FC236}">
                <a16:creationId xmlns:a16="http://schemas.microsoft.com/office/drawing/2014/main" id="{A5309A7E-04FC-7A06-A497-AA4B570D46A4}"/>
              </a:ext>
            </a:extLst>
          </p:cNvPr>
          <p:cNvSpPr/>
          <p:nvPr/>
        </p:nvSpPr>
        <p:spPr>
          <a:xfrm>
            <a:off x="3910650" y="2237094"/>
            <a:ext cx="1322700" cy="4548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chemeClr val="dk1"/>
                </a:solidFill>
                <a:latin typeface="Roboto"/>
                <a:ea typeface="Roboto"/>
                <a:cs typeface="Roboto"/>
                <a:sym typeface="Roboto"/>
              </a:rPr>
              <a:t>Fixed-length representation</a:t>
            </a:r>
            <a:endParaRPr sz="1100" b="1" i="0" u="none" strike="noStrike" cap="none">
              <a:solidFill>
                <a:srgbClr val="4B585A"/>
              </a:solidFill>
              <a:latin typeface="Roboto"/>
              <a:ea typeface="Roboto"/>
              <a:cs typeface="Roboto"/>
              <a:sym typeface="Roboto"/>
            </a:endParaRPr>
          </a:p>
        </p:txBody>
      </p:sp>
      <p:sp>
        <p:nvSpPr>
          <p:cNvPr id="30" name="Google Shape;139;p19">
            <a:extLst>
              <a:ext uri="{FF2B5EF4-FFF2-40B4-BE49-F238E27FC236}">
                <a16:creationId xmlns:a16="http://schemas.microsoft.com/office/drawing/2014/main" id="{C6B28BBF-0F66-1164-6377-39D4AF3DC5D2}"/>
              </a:ext>
            </a:extLst>
          </p:cNvPr>
          <p:cNvSpPr/>
          <p:nvPr/>
        </p:nvSpPr>
        <p:spPr>
          <a:xfrm>
            <a:off x="7364100" y="2237094"/>
            <a:ext cx="1322700" cy="4548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chemeClr val="dk1"/>
                </a:solidFill>
                <a:latin typeface="Roboto"/>
                <a:ea typeface="Roboto"/>
                <a:cs typeface="Roboto"/>
                <a:sym typeface="Roboto"/>
              </a:rPr>
              <a:t>Output</a:t>
            </a:r>
            <a:endParaRPr sz="1100" b="1" i="0" u="none" strike="noStrike" cap="none">
              <a:solidFill>
                <a:srgbClr val="4B585A"/>
              </a:solidFill>
              <a:latin typeface="Roboto"/>
              <a:ea typeface="Roboto"/>
              <a:cs typeface="Roboto"/>
              <a:sym typeface="Roboto"/>
            </a:endParaRPr>
          </a:p>
        </p:txBody>
      </p:sp>
      <p:sp>
        <p:nvSpPr>
          <p:cNvPr id="31" name="Google Shape;140;p19">
            <a:extLst>
              <a:ext uri="{FF2B5EF4-FFF2-40B4-BE49-F238E27FC236}">
                <a16:creationId xmlns:a16="http://schemas.microsoft.com/office/drawing/2014/main" id="{13E2CE2E-F0A9-A05D-5135-F680E4779309}"/>
              </a:ext>
            </a:extLst>
          </p:cNvPr>
          <p:cNvSpPr/>
          <p:nvPr/>
        </p:nvSpPr>
        <p:spPr>
          <a:xfrm>
            <a:off x="5637375" y="2237094"/>
            <a:ext cx="1322700" cy="454800"/>
          </a:xfrm>
          <a:prstGeom prst="roundRect">
            <a:avLst>
              <a:gd name="adj" fmla="val 16667"/>
            </a:avLst>
          </a:prstGeom>
          <a:solidFill>
            <a:srgbClr val="BDD1C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chemeClr val="dk1"/>
                </a:solidFill>
                <a:latin typeface="Roboto"/>
                <a:ea typeface="Roboto"/>
                <a:cs typeface="Roboto"/>
                <a:sym typeface="Roboto"/>
              </a:rPr>
              <a:t>Decoder</a:t>
            </a:r>
            <a:endParaRPr sz="1100" b="1" i="0" u="none" strike="noStrike" cap="none">
              <a:solidFill>
                <a:srgbClr val="4B585A"/>
              </a:solidFill>
              <a:latin typeface="Roboto"/>
              <a:ea typeface="Roboto"/>
              <a:cs typeface="Roboto"/>
              <a:sym typeface="Roboto"/>
            </a:endParaRPr>
          </a:p>
        </p:txBody>
      </p:sp>
      <p:cxnSp>
        <p:nvCxnSpPr>
          <p:cNvPr id="32" name="Google Shape;141;p19">
            <a:extLst>
              <a:ext uri="{FF2B5EF4-FFF2-40B4-BE49-F238E27FC236}">
                <a16:creationId xmlns:a16="http://schemas.microsoft.com/office/drawing/2014/main" id="{7B2A0C59-06E5-FA47-767B-6A349204A5CD}"/>
              </a:ext>
            </a:extLst>
          </p:cNvPr>
          <p:cNvCxnSpPr>
            <a:stCxn id="29" idx="3"/>
            <a:endCxn id="31" idx="1"/>
          </p:cNvCxnSpPr>
          <p:nvPr/>
        </p:nvCxnSpPr>
        <p:spPr>
          <a:xfrm>
            <a:off x="5233350" y="2464494"/>
            <a:ext cx="404100" cy="0"/>
          </a:xfrm>
          <a:prstGeom prst="straightConnector1">
            <a:avLst/>
          </a:prstGeom>
          <a:noFill/>
          <a:ln w="9525" cap="flat" cmpd="sng">
            <a:solidFill>
              <a:srgbClr val="595959"/>
            </a:solidFill>
            <a:prstDash val="solid"/>
            <a:round/>
            <a:headEnd type="none" w="sm" len="sm"/>
            <a:tailEnd type="triangle" w="med" len="med"/>
          </a:ln>
        </p:spPr>
      </p:cxnSp>
      <p:cxnSp>
        <p:nvCxnSpPr>
          <p:cNvPr id="37" name="Google Shape;142;p19">
            <a:extLst>
              <a:ext uri="{FF2B5EF4-FFF2-40B4-BE49-F238E27FC236}">
                <a16:creationId xmlns:a16="http://schemas.microsoft.com/office/drawing/2014/main" id="{6D6C5F2B-5959-C229-F1B8-70433795FAAE}"/>
              </a:ext>
            </a:extLst>
          </p:cNvPr>
          <p:cNvCxnSpPr>
            <a:stCxn id="31" idx="3"/>
            <a:endCxn id="30" idx="1"/>
          </p:cNvCxnSpPr>
          <p:nvPr/>
        </p:nvCxnSpPr>
        <p:spPr>
          <a:xfrm>
            <a:off x="6960075" y="2464494"/>
            <a:ext cx="404100" cy="0"/>
          </a:xfrm>
          <a:prstGeom prst="straightConnector1">
            <a:avLst/>
          </a:prstGeom>
          <a:noFill/>
          <a:ln w="9525" cap="flat" cmpd="sng">
            <a:solidFill>
              <a:srgbClr val="595959"/>
            </a:solidFill>
            <a:prstDash val="solid"/>
            <a:round/>
            <a:headEnd type="none" w="sm" len="sm"/>
            <a:tailEnd type="triangle" w="med" len="med"/>
          </a:ln>
        </p:spPr>
      </p:cxnSp>
      <p:sp>
        <p:nvSpPr>
          <p:cNvPr id="39" name="Google Shape;143;p19">
            <a:extLst>
              <a:ext uri="{FF2B5EF4-FFF2-40B4-BE49-F238E27FC236}">
                <a16:creationId xmlns:a16="http://schemas.microsoft.com/office/drawing/2014/main" id="{5699E5F5-B306-EE5A-FE2C-C0B8E8FA0054}"/>
              </a:ext>
            </a:extLst>
          </p:cNvPr>
          <p:cNvSpPr/>
          <p:nvPr/>
        </p:nvSpPr>
        <p:spPr>
          <a:xfrm>
            <a:off x="457200" y="2237094"/>
            <a:ext cx="1322700" cy="4548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chemeClr val="dk1"/>
                </a:solidFill>
                <a:latin typeface="Roboto"/>
                <a:ea typeface="Roboto"/>
                <a:cs typeface="Roboto"/>
                <a:sym typeface="Roboto"/>
              </a:rPr>
              <a:t>Input or Prompt</a:t>
            </a:r>
            <a:endParaRPr sz="1100" b="1" i="0" u="none" strike="noStrike" cap="none">
              <a:solidFill>
                <a:srgbClr val="4B585A"/>
              </a:solidFill>
              <a:latin typeface="Roboto"/>
              <a:ea typeface="Roboto"/>
              <a:cs typeface="Roboto"/>
              <a:sym typeface="Roboto"/>
            </a:endParaRPr>
          </a:p>
        </p:txBody>
      </p:sp>
      <p:sp>
        <p:nvSpPr>
          <p:cNvPr id="40" name="Google Shape;144;p19">
            <a:extLst>
              <a:ext uri="{FF2B5EF4-FFF2-40B4-BE49-F238E27FC236}">
                <a16:creationId xmlns:a16="http://schemas.microsoft.com/office/drawing/2014/main" id="{E3E34EED-FB02-B717-96E9-89A240207BA9}"/>
              </a:ext>
            </a:extLst>
          </p:cNvPr>
          <p:cNvSpPr txBox="1"/>
          <p:nvPr/>
        </p:nvSpPr>
        <p:spPr>
          <a:xfrm>
            <a:off x="486372" y="2701145"/>
            <a:ext cx="1322700" cy="212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4B585A"/>
                </a:solidFill>
                <a:latin typeface="Roboto"/>
                <a:ea typeface="Roboto"/>
                <a:cs typeface="Roboto"/>
                <a:sym typeface="Roboto"/>
              </a:rPr>
              <a:t>“I love cats” </a:t>
            </a:r>
          </a:p>
          <a:p>
            <a:pPr marL="0" lvl="0" indent="0" algn="l" rtl="0">
              <a:spcBef>
                <a:spcPts val="0"/>
              </a:spcBef>
              <a:spcAft>
                <a:spcPts val="0"/>
              </a:spcAft>
              <a:buNone/>
            </a:pPr>
            <a:endParaRPr lang="en" sz="1000">
              <a:solidFill>
                <a:srgbClr val="4B585A"/>
              </a:solidFill>
              <a:latin typeface="Roboto"/>
              <a:ea typeface="Roboto"/>
              <a:cs typeface="Roboto"/>
              <a:sym typeface="Roboto"/>
            </a:endParaRPr>
          </a:p>
        </p:txBody>
      </p:sp>
      <p:sp>
        <p:nvSpPr>
          <p:cNvPr id="41" name="Google Shape;145;p19">
            <a:extLst>
              <a:ext uri="{FF2B5EF4-FFF2-40B4-BE49-F238E27FC236}">
                <a16:creationId xmlns:a16="http://schemas.microsoft.com/office/drawing/2014/main" id="{0DE11386-BEB1-EA1E-6C52-C09CEA48755F}"/>
              </a:ext>
            </a:extLst>
          </p:cNvPr>
          <p:cNvSpPr txBox="1"/>
          <p:nvPr/>
        </p:nvSpPr>
        <p:spPr>
          <a:xfrm>
            <a:off x="2183922" y="2701145"/>
            <a:ext cx="1322700" cy="212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4B585A"/>
                </a:solidFill>
                <a:latin typeface="Roboto"/>
                <a:ea typeface="Roboto"/>
                <a:cs typeface="Roboto"/>
                <a:sym typeface="Roboto"/>
              </a:rPr>
              <a:t>The Encoder processes the input sequence to create a “fixed-length representation”.</a:t>
            </a:r>
            <a:endParaRPr sz="1000">
              <a:solidFill>
                <a:srgbClr val="4B585A"/>
              </a:solidFill>
              <a:latin typeface="Roboto"/>
              <a:ea typeface="Roboto"/>
              <a:cs typeface="Roboto"/>
              <a:sym typeface="Roboto"/>
            </a:endParaRPr>
          </a:p>
        </p:txBody>
      </p:sp>
      <p:sp>
        <p:nvSpPr>
          <p:cNvPr id="42" name="Google Shape;146;p19">
            <a:extLst>
              <a:ext uri="{FF2B5EF4-FFF2-40B4-BE49-F238E27FC236}">
                <a16:creationId xmlns:a16="http://schemas.microsoft.com/office/drawing/2014/main" id="{75AF5552-0A51-C893-722A-6AED640CAF0C}"/>
              </a:ext>
            </a:extLst>
          </p:cNvPr>
          <p:cNvSpPr txBox="1"/>
          <p:nvPr/>
        </p:nvSpPr>
        <p:spPr>
          <a:xfrm>
            <a:off x="3910647" y="2701145"/>
            <a:ext cx="1322700" cy="212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Roboto"/>
                <a:ea typeface="Roboto"/>
                <a:cs typeface="Roboto"/>
                <a:sym typeface="Roboto"/>
              </a:rPr>
              <a:t>A fixed length representation is a  </a:t>
            </a:r>
            <a:r>
              <a:rPr lang="en" sz="1000" b="1">
                <a:solidFill>
                  <a:schemeClr val="dk1"/>
                </a:solidFill>
                <a:latin typeface="Roboto"/>
                <a:ea typeface="Roboto"/>
                <a:cs typeface="Roboto"/>
                <a:sym typeface="Roboto"/>
              </a:rPr>
              <a:t>numerical representation</a:t>
            </a:r>
            <a:r>
              <a:rPr lang="en" sz="1000">
                <a:solidFill>
                  <a:schemeClr val="dk1"/>
                </a:solidFill>
                <a:latin typeface="Roboto"/>
                <a:ea typeface="Roboto"/>
                <a:cs typeface="Roboto"/>
                <a:sym typeface="Roboto"/>
              </a:rPr>
              <a:t> of the input that captures semantic meaning, context, and relevant information. </a:t>
            </a:r>
            <a:endParaRPr sz="1000">
              <a:solidFill>
                <a:srgbClr val="4B585A"/>
              </a:solidFill>
              <a:latin typeface="Roboto"/>
              <a:ea typeface="Roboto"/>
              <a:cs typeface="Roboto"/>
              <a:sym typeface="Roboto"/>
            </a:endParaRPr>
          </a:p>
        </p:txBody>
      </p:sp>
      <p:sp>
        <p:nvSpPr>
          <p:cNvPr id="43" name="Google Shape;147;p19">
            <a:extLst>
              <a:ext uri="{FF2B5EF4-FFF2-40B4-BE49-F238E27FC236}">
                <a16:creationId xmlns:a16="http://schemas.microsoft.com/office/drawing/2014/main" id="{D3D445D9-4995-A8B0-E072-0E71CDFD6365}"/>
              </a:ext>
            </a:extLst>
          </p:cNvPr>
          <p:cNvSpPr txBox="1"/>
          <p:nvPr/>
        </p:nvSpPr>
        <p:spPr>
          <a:xfrm>
            <a:off x="5541525" y="2701145"/>
            <a:ext cx="1547700" cy="212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Roboto"/>
                <a:ea typeface="Roboto"/>
                <a:cs typeface="Roboto"/>
                <a:sym typeface="Roboto"/>
              </a:rPr>
              <a:t>The Decoder takes the fixed-length representation and uses it to generate the output sequence (e.g., translated text). </a:t>
            </a:r>
            <a:endParaRPr sz="1000">
              <a:solidFill>
                <a:schemeClr val="dk1"/>
              </a:solidFill>
              <a:latin typeface="Roboto"/>
              <a:ea typeface="Roboto"/>
              <a:cs typeface="Roboto"/>
              <a:sym typeface="Roboto"/>
            </a:endParaRPr>
          </a:p>
          <a:p>
            <a:pPr marL="0" lvl="0" indent="0" algn="l" rtl="0">
              <a:spcBef>
                <a:spcPts val="0"/>
              </a:spcBef>
              <a:spcAft>
                <a:spcPts val="0"/>
              </a:spcAft>
              <a:buNone/>
            </a:pPr>
            <a:endParaRPr sz="1000">
              <a:solidFill>
                <a:schemeClr val="dk1"/>
              </a:solidFill>
              <a:latin typeface="Roboto"/>
              <a:ea typeface="Roboto"/>
              <a:cs typeface="Roboto"/>
              <a:sym typeface="Roboto"/>
            </a:endParaRPr>
          </a:p>
          <a:p>
            <a:pPr marL="0" lvl="0" indent="0" algn="l" rtl="0">
              <a:spcBef>
                <a:spcPts val="0"/>
              </a:spcBef>
              <a:spcAft>
                <a:spcPts val="0"/>
              </a:spcAft>
              <a:buNone/>
            </a:pPr>
            <a:r>
              <a:rPr lang="en" sz="1000">
                <a:solidFill>
                  <a:schemeClr val="dk1"/>
                </a:solidFill>
                <a:latin typeface="Roboto"/>
                <a:ea typeface="Roboto"/>
                <a:cs typeface="Roboto"/>
                <a:sym typeface="Roboto"/>
              </a:rPr>
              <a:t>The prediction is based on both the current fixed-length representation and the  previously generated sequences. </a:t>
            </a:r>
            <a:endParaRPr sz="1000">
              <a:solidFill>
                <a:srgbClr val="4B585A"/>
              </a:solidFill>
              <a:latin typeface="Roboto"/>
              <a:ea typeface="Roboto"/>
              <a:cs typeface="Roboto"/>
              <a:sym typeface="Roboto"/>
            </a:endParaRPr>
          </a:p>
        </p:txBody>
      </p:sp>
      <p:sp>
        <p:nvSpPr>
          <p:cNvPr id="44" name="Google Shape;148;p19">
            <a:extLst>
              <a:ext uri="{FF2B5EF4-FFF2-40B4-BE49-F238E27FC236}">
                <a16:creationId xmlns:a16="http://schemas.microsoft.com/office/drawing/2014/main" id="{FD6910BA-66F6-BC74-AEF9-CE52A6D22106}"/>
              </a:ext>
            </a:extLst>
          </p:cNvPr>
          <p:cNvSpPr txBox="1"/>
          <p:nvPr/>
        </p:nvSpPr>
        <p:spPr>
          <a:xfrm>
            <a:off x="7364097" y="2701145"/>
            <a:ext cx="1322700" cy="212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Roboto"/>
                <a:ea typeface="Roboto"/>
                <a:cs typeface="Roboto"/>
                <a:sym typeface="Roboto"/>
              </a:rPr>
              <a:t>Spanish translation:</a:t>
            </a:r>
            <a:endParaRPr sz="1000">
              <a:solidFill>
                <a:schemeClr val="dk1"/>
              </a:solidFill>
              <a:latin typeface="Roboto"/>
              <a:ea typeface="Roboto"/>
              <a:cs typeface="Roboto"/>
              <a:sym typeface="Roboto"/>
            </a:endParaRPr>
          </a:p>
          <a:p>
            <a:pPr marL="0" lvl="0" indent="0" algn="l" rtl="0">
              <a:spcBef>
                <a:spcPts val="0"/>
              </a:spcBef>
              <a:spcAft>
                <a:spcPts val="0"/>
              </a:spcAft>
              <a:buNone/>
            </a:pPr>
            <a:r>
              <a:rPr lang="en" sz="1000">
                <a:solidFill>
                  <a:schemeClr val="dk1"/>
                </a:solidFill>
                <a:latin typeface="Roboto"/>
                <a:ea typeface="Roboto"/>
                <a:cs typeface="Roboto"/>
                <a:sym typeface="Roboto"/>
              </a:rPr>
              <a:t>“Amo a </a:t>
            </a:r>
            <a:r>
              <a:rPr lang="en" sz="1000" err="1">
                <a:solidFill>
                  <a:schemeClr val="dk1"/>
                </a:solidFill>
                <a:latin typeface="Roboto"/>
                <a:ea typeface="Roboto"/>
                <a:cs typeface="Roboto"/>
                <a:sym typeface="Roboto"/>
              </a:rPr>
              <a:t>los</a:t>
            </a:r>
            <a:r>
              <a:rPr lang="en" sz="1000">
                <a:solidFill>
                  <a:schemeClr val="dk1"/>
                </a:solidFill>
                <a:latin typeface="Roboto"/>
                <a:ea typeface="Roboto"/>
                <a:cs typeface="Roboto"/>
                <a:sym typeface="Roboto"/>
              </a:rPr>
              <a:t> gatos”</a:t>
            </a:r>
            <a:endParaRPr sz="1000">
              <a:solidFill>
                <a:schemeClr val="dk1"/>
              </a:solidFill>
              <a:latin typeface="Roboto"/>
              <a:ea typeface="Roboto"/>
              <a:cs typeface="Roboto"/>
              <a:sym typeface="Roboto"/>
            </a:endParaRPr>
          </a:p>
        </p:txBody>
      </p:sp>
      <p:sp>
        <p:nvSpPr>
          <p:cNvPr id="46" name="Text Placeholder 45">
            <a:extLst>
              <a:ext uri="{FF2B5EF4-FFF2-40B4-BE49-F238E27FC236}">
                <a16:creationId xmlns:a16="http://schemas.microsoft.com/office/drawing/2014/main" id="{77CEDFB2-24C9-CE2E-5576-3EF7D7D5AE32}"/>
              </a:ext>
            </a:extLst>
          </p:cNvPr>
          <p:cNvSpPr>
            <a:spLocks noGrp="1"/>
          </p:cNvSpPr>
          <p:nvPr>
            <p:ph type="body" idx="1"/>
          </p:nvPr>
        </p:nvSpPr>
        <p:spPr>
          <a:xfrm>
            <a:off x="457200" y="1548375"/>
            <a:ext cx="8229600" cy="521963"/>
          </a:xfrm>
        </p:spPr>
        <p:txBody>
          <a:bodyPr/>
          <a:lstStyle/>
          <a:p>
            <a:pPr marL="0" lvl="0" indent="0" algn="l">
              <a:lnSpc>
                <a:spcPct val="114999"/>
              </a:lnSpc>
              <a:spcBef>
                <a:spcPts val="0"/>
              </a:spcBef>
              <a:spcAft>
                <a:spcPts val="1200"/>
              </a:spcAft>
              <a:buNone/>
            </a:pPr>
            <a:r>
              <a:rPr lang="en-US"/>
              <a:t>Let’s use an example based on translating a prompt from English to Spanish:</a:t>
            </a:r>
          </a:p>
        </p:txBody>
      </p:sp>
      <p:cxnSp>
        <p:nvCxnSpPr>
          <p:cNvPr id="48" name="Straight Arrow Connector 47">
            <a:extLst>
              <a:ext uri="{FF2B5EF4-FFF2-40B4-BE49-F238E27FC236}">
                <a16:creationId xmlns:a16="http://schemas.microsoft.com/office/drawing/2014/main" id="{306BE41B-B7C6-E2C1-4A48-02BCCBBBD3B1}"/>
              </a:ext>
            </a:extLst>
          </p:cNvPr>
          <p:cNvCxnSpPr>
            <a:cxnSpLocks/>
            <a:stCxn id="49" idx="3"/>
          </p:cNvCxnSpPr>
          <p:nvPr/>
        </p:nvCxnSpPr>
        <p:spPr>
          <a:xfrm flipV="1">
            <a:off x="2475782" y="3245990"/>
            <a:ext cx="1434865" cy="1278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A3664AD5-70D1-FF27-F1DC-264C1754141B}"/>
              </a:ext>
            </a:extLst>
          </p:cNvPr>
          <p:cNvSpPr txBox="1"/>
          <p:nvPr/>
        </p:nvSpPr>
        <p:spPr>
          <a:xfrm>
            <a:off x="345058" y="4016886"/>
            <a:ext cx="2130724" cy="1015663"/>
          </a:xfrm>
          <a:prstGeom prst="rect">
            <a:avLst/>
          </a:prstGeom>
          <a:noFill/>
        </p:spPr>
        <p:txBody>
          <a:bodyPr wrap="square" rtlCol="0">
            <a:spAutoFit/>
          </a:bodyPr>
          <a:lstStyle/>
          <a:p>
            <a:r>
              <a:rPr lang="en-US" sz="1200" b="1">
                <a:solidFill>
                  <a:srgbClr val="467958"/>
                </a:solidFill>
                <a:latin typeface="Roboto" panose="02000000000000000000" pitchFamily="2" charset="0"/>
                <a:ea typeface="Roboto" panose="02000000000000000000" pitchFamily="2" charset="0"/>
              </a:rPr>
              <a:t>This is the ”Secret Sauce”. LLMs break down language into mathematical predictions that can reference itself. </a:t>
            </a:r>
          </a:p>
        </p:txBody>
      </p:sp>
      <p:cxnSp>
        <p:nvCxnSpPr>
          <p:cNvPr id="52" name="Straight Arrow Connector 51">
            <a:extLst>
              <a:ext uri="{FF2B5EF4-FFF2-40B4-BE49-F238E27FC236}">
                <a16:creationId xmlns:a16="http://schemas.microsoft.com/office/drawing/2014/main" id="{BC2206A3-1C8A-7F4A-E2E1-D7ABF7CCC172}"/>
              </a:ext>
            </a:extLst>
          </p:cNvPr>
          <p:cNvCxnSpPr>
            <a:cxnSpLocks/>
          </p:cNvCxnSpPr>
          <p:nvPr/>
        </p:nvCxnSpPr>
        <p:spPr>
          <a:xfrm>
            <a:off x="2475782" y="4524718"/>
            <a:ext cx="3065743" cy="192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86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05688161-80C7-A239-0D2B-CD309228CD53}"/>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1DEE451E-1C8E-288D-43D4-BE479BBD681F}"/>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
        <p:nvSpPr>
          <p:cNvPr id="307" name="Google Shape;307;p39">
            <a:extLst>
              <a:ext uri="{FF2B5EF4-FFF2-40B4-BE49-F238E27FC236}">
                <a16:creationId xmlns:a16="http://schemas.microsoft.com/office/drawing/2014/main" id="{A4BCFA47-7039-8AA8-6065-2D919AD5D1A7}"/>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Why are LLMs Important</a:t>
            </a:r>
            <a:endParaRPr lang="en-US"/>
          </a:p>
        </p:txBody>
      </p:sp>
      <p:sp>
        <p:nvSpPr>
          <p:cNvPr id="4" name="Text Placeholder 3">
            <a:extLst>
              <a:ext uri="{FF2B5EF4-FFF2-40B4-BE49-F238E27FC236}">
                <a16:creationId xmlns:a16="http://schemas.microsoft.com/office/drawing/2014/main" id="{8943A479-E1C6-EB19-9477-88B981CA5D6B}"/>
              </a:ext>
            </a:extLst>
          </p:cNvPr>
          <p:cNvSpPr>
            <a:spLocks noGrp="1"/>
          </p:cNvSpPr>
          <p:nvPr>
            <p:ph type="body" idx="1"/>
          </p:nvPr>
        </p:nvSpPr>
        <p:spPr>
          <a:xfrm>
            <a:off x="457200" y="1802913"/>
            <a:ext cx="8229600" cy="2563530"/>
          </a:xfrm>
        </p:spPr>
        <p:txBody>
          <a:bodyPr/>
          <a:lstStyle/>
          <a:p>
            <a:pPr>
              <a:lnSpc>
                <a:spcPct val="114999"/>
              </a:lnSpc>
              <a:buNone/>
            </a:pPr>
            <a:r>
              <a:rPr lang="en-US" b="1"/>
              <a:t>Enhanced Communication:</a:t>
            </a:r>
          </a:p>
          <a:p>
            <a:pPr>
              <a:lnSpc>
                <a:spcPct val="114999"/>
              </a:lnSpc>
            </a:pPr>
            <a:r>
              <a:rPr lang="en-US"/>
              <a:t>LLMs form the foundation for chatbots and virtual assistants, enabling more natural and engaging interactions</a:t>
            </a:r>
          </a:p>
          <a:p>
            <a:pPr>
              <a:lnSpc>
                <a:spcPct val="114999"/>
              </a:lnSpc>
            </a:pPr>
            <a:r>
              <a:rPr lang="en-US"/>
              <a:t>LLMs facilitate seamless communication across different languages</a:t>
            </a:r>
          </a:p>
          <a:p>
            <a:pPr marL="152400" indent="0">
              <a:lnSpc>
                <a:spcPct val="114999"/>
              </a:lnSpc>
              <a:buNone/>
            </a:pPr>
            <a:endParaRPr lang="en-US"/>
          </a:p>
          <a:p>
            <a:pPr>
              <a:lnSpc>
                <a:spcPct val="114999"/>
              </a:lnSpc>
              <a:buNone/>
            </a:pPr>
            <a:r>
              <a:rPr lang="en-US" b="1"/>
              <a:t>Efficiency:</a:t>
            </a:r>
          </a:p>
          <a:p>
            <a:pPr>
              <a:lnSpc>
                <a:spcPct val="114999"/>
              </a:lnSpc>
            </a:pPr>
            <a:r>
              <a:rPr lang="en-US"/>
              <a:t>LLMs can automate tasks like data entry, synthesizing, content generation to free staff up for more strategic work</a:t>
            </a:r>
          </a:p>
          <a:p>
            <a:pPr>
              <a:lnSpc>
                <a:spcPct val="114999"/>
              </a:lnSpc>
            </a:pPr>
            <a:r>
              <a:rPr lang="en-US"/>
              <a:t>LLMs assist developers by generating code or queries based on natural language descriptions</a:t>
            </a:r>
          </a:p>
          <a:p>
            <a:pPr>
              <a:lnSpc>
                <a:spcPct val="114999"/>
              </a:lnSpc>
              <a:buNone/>
            </a:pPr>
            <a:endParaRPr lang="en-US"/>
          </a:p>
          <a:p>
            <a:pPr>
              <a:lnSpc>
                <a:spcPct val="114999"/>
              </a:lnSpc>
              <a:buNone/>
            </a:pPr>
            <a:r>
              <a:rPr lang="en-US" b="1"/>
              <a:t>Foundation for AI Applications:</a:t>
            </a:r>
          </a:p>
          <a:p>
            <a:pPr>
              <a:lnSpc>
                <a:spcPct val="114999"/>
              </a:lnSpc>
            </a:pPr>
            <a:r>
              <a:rPr lang="en-US"/>
              <a:t>LLMs serve as the basis for various technologies including virtual assistants (Co-Pilots), search, etc. </a:t>
            </a:r>
          </a:p>
          <a:p>
            <a:pPr>
              <a:lnSpc>
                <a:spcPct val="114999"/>
              </a:lnSpc>
            </a:pPr>
            <a:r>
              <a:rPr lang="en-US"/>
              <a:t>LLMs can be built into automated workflows bringing tasks to tackle challenges that were not previously possible, such as writing an appeal letter or interpreting a payer policy. </a:t>
            </a:r>
          </a:p>
        </p:txBody>
      </p:sp>
      <p:sp>
        <p:nvSpPr>
          <p:cNvPr id="2" name="Google Shape;249;p33">
            <a:extLst>
              <a:ext uri="{FF2B5EF4-FFF2-40B4-BE49-F238E27FC236}">
                <a16:creationId xmlns:a16="http://schemas.microsoft.com/office/drawing/2014/main" id="{C78CF63C-E429-72E8-7C75-A61FED9A1517}"/>
              </a:ext>
            </a:extLst>
          </p:cNvPr>
          <p:cNvSpPr/>
          <p:nvPr/>
        </p:nvSpPr>
        <p:spPr>
          <a:xfrm>
            <a:off x="0" y="0"/>
            <a:ext cx="1600200" cy="274200"/>
          </a:xfrm>
          <a:prstGeom prst="homePlate">
            <a:avLst>
              <a:gd name="adj" fmla="val 50000"/>
            </a:avLst>
          </a:prstGeom>
          <a:solidFill>
            <a:srgbClr val="BDD1C5"/>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LLM</a:t>
            </a:r>
            <a:endParaRPr lang="en-US"/>
          </a:p>
        </p:txBody>
      </p:sp>
      <p:sp>
        <p:nvSpPr>
          <p:cNvPr id="3" name="Google Shape;278;p36">
            <a:extLst>
              <a:ext uri="{FF2B5EF4-FFF2-40B4-BE49-F238E27FC236}">
                <a16:creationId xmlns:a16="http://schemas.microsoft.com/office/drawing/2014/main" id="{0C10FCB7-1851-6709-8708-FCD8AA7B503C}"/>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LLMs have enabled computers to understand and generate human-like functions. Their ability to process and analyze vast amounts of data makes them powerful tools for tasks ranging from simple translation to complex code generation and even aiding in scientific research.</a:t>
            </a:r>
          </a:p>
        </p:txBody>
      </p:sp>
    </p:spTree>
    <p:extLst>
      <p:ext uri="{BB962C8B-B14F-4D97-AF65-F5344CB8AC3E}">
        <p14:creationId xmlns:p14="http://schemas.microsoft.com/office/powerpoint/2010/main" val="1144844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AD438360-3FAB-7195-5966-CA3745F83A62}"/>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3AB84564-DB10-F3C7-0BB0-F5B7BE5B9B6B}"/>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sp>
        <p:nvSpPr>
          <p:cNvPr id="307" name="Google Shape;307;p39">
            <a:extLst>
              <a:ext uri="{FF2B5EF4-FFF2-40B4-BE49-F238E27FC236}">
                <a16:creationId xmlns:a16="http://schemas.microsoft.com/office/drawing/2014/main" id="{06DFAEBC-6D1D-A6C4-F951-1F7DE1ABF42F}"/>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LLM Example</a:t>
            </a:r>
            <a:endParaRPr lang="en-US"/>
          </a:p>
        </p:txBody>
      </p:sp>
      <p:sp>
        <p:nvSpPr>
          <p:cNvPr id="3" name="Google Shape;249;p33">
            <a:extLst>
              <a:ext uri="{FF2B5EF4-FFF2-40B4-BE49-F238E27FC236}">
                <a16:creationId xmlns:a16="http://schemas.microsoft.com/office/drawing/2014/main" id="{49C5B7EF-F610-17EA-F1DD-C70D4D3CA1ED}"/>
              </a:ext>
            </a:extLst>
          </p:cNvPr>
          <p:cNvSpPr/>
          <p:nvPr/>
        </p:nvSpPr>
        <p:spPr>
          <a:xfrm>
            <a:off x="0" y="0"/>
            <a:ext cx="1600200" cy="274200"/>
          </a:xfrm>
          <a:prstGeom prst="homePlate">
            <a:avLst>
              <a:gd name="adj" fmla="val 50000"/>
            </a:avLst>
          </a:prstGeom>
          <a:solidFill>
            <a:srgbClr val="BDD1C5"/>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LLM</a:t>
            </a:r>
            <a:endParaRPr lang="en-US" dirty="0"/>
          </a:p>
        </p:txBody>
      </p:sp>
      <p:sp>
        <p:nvSpPr>
          <p:cNvPr id="9" name="Google Shape;237;p30">
            <a:extLst>
              <a:ext uri="{FF2B5EF4-FFF2-40B4-BE49-F238E27FC236}">
                <a16:creationId xmlns:a16="http://schemas.microsoft.com/office/drawing/2014/main" id="{4A1C7EEA-E29A-111D-83F8-63A6D4C88F25}"/>
              </a:ext>
            </a:extLst>
          </p:cNvPr>
          <p:cNvSpPr/>
          <p:nvPr/>
        </p:nvSpPr>
        <p:spPr>
          <a:xfrm>
            <a:off x="2188818" y="2131630"/>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rgbClr val="4B585A"/>
                </a:solidFill>
                <a:latin typeface="Roboto"/>
                <a:ea typeface="Roboto"/>
                <a:cs typeface="Roboto"/>
                <a:sym typeface="Roboto"/>
              </a:rPr>
              <a:t>Review the clin</a:t>
            </a:r>
            <a:r>
              <a:rPr lang="en-US" sz="1100" b="1" err="1">
                <a:solidFill>
                  <a:srgbClr val="4B585A"/>
                </a:solidFill>
                <a:latin typeface="Roboto"/>
                <a:ea typeface="Roboto"/>
                <a:cs typeface="Roboto"/>
                <a:sym typeface="Roboto"/>
              </a:rPr>
              <a:t>ic</a:t>
            </a:r>
            <a:r>
              <a:rPr lang="en" sz="1100" b="1">
                <a:solidFill>
                  <a:srgbClr val="4B585A"/>
                </a:solidFill>
                <a:latin typeface="Roboto"/>
                <a:ea typeface="Roboto"/>
                <a:cs typeface="Roboto"/>
                <a:sym typeface="Roboto"/>
              </a:rPr>
              <a:t>al policy</a:t>
            </a:r>
            <a:endParaRPr lang="en-US"/>
          </a:p>
        </p:txBody>
      </p:sp>
      <p:cxnSp>
        <p:nvCxnSpPr>
          <p:cNvPr id="10" name="Google Shape;238;p30">
            <a:extLst>
              <a:ext uri="{FF2B5EF4-FFF2-40B4-BE49-F238E27FC236}">
                <a16:creationId xmlns:a16="http://schemas.microsoft.com/office/drawing/2014/main" id="{3BBA0805-A81A-F362-3BA5-1D756FEBC236}"/>
              </a:ext>
            </a:extLst>
          </p:cNvPr>
          <p:cNvCxnSpPr>
            <a:cxnSpLocks/>
          </p:cNvCxnSpPr>
          <p:nvPr/>
        </p:nvCxnSpPr>
        <p:spPr>
          <a:xfrm>
            <a:off x="3511518" y="2453509"/>
            <a:ext cx="404100" cy="0"/>
          </a:xfrm>
          <a:prstGeom prst="straightConnector1">
            <a:avLst/>
          </a:prstGeom>
          <a:noFill/>
          <a:ln w="9525" cap="flat" cmpd="sng">
            <a:solidFill>
              <a:srgbClr val="595959"/>
            </a:solidFill>
            <a:prstDash val="solid"/>
            <a:round/>
            <a:headEnd type="none" w="sm" len="sm"/>
            <a:tailEnd type="triangle" w="med" len="med"/>
          </a:ln>
        </p:spPr>
      </p:cxnSp>
      <p:sp>
        <p:nvSpPr>
          <p:cNvPr id="11" name="Google Shape;239;p30">
            <a:extLst>
              <a:ext uri="{FF2B5EF4-FFF2-40B4-BE49-F238E27FC236}">
                <a16:creationId xmlns:a16="http://schemas.microsoft.com/office/drawing/2014/main" id="{EA43C321-4058-1C36-1F70-7CFF84D685C7}"/>
              </a:ext>
            </a:extLst>
          </p:cNvPr>
          <p:cNvSpPr/>
          <p:nvPr/>
        </p:nvSpPr>
        <p:spPr>
          <a:xfrm>
            <a:off x="3915543" y="2131630"/>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Review the medical record</a:t>
            </a:r>
            <a:endParaRPr lang="en" sz="1100" b="1">
              <a:solidFill>
                <a:schemeClr val="dk1"/>
              </a:solidFill>
              <a:latin typeface="Roboto"/>
              <a:ea typeface="Roboto"/>
              <a:cs typeface="Roboto"/>
            </a:endParaRPr>
          </a:p>
        </p:txBody>
      </p:sp>
      <p:sp>
        <p:nvSpPr>
          <p:cNvPr id="12" name="Google Shape;242;p30">
            <a:extLst>
              <a:ext uri="{FF2B5EF4-FFF2-40B4-BE49-F238E27FC236}">
                <a16:creationId xmlns:a16="http://schemas.microsoft.com/office/drawing/2014/main" id="{E8AE1549-F6FE-0EF7-DB60-B4D2F65B299B}"/>
              </a:ext>
            </a:extLst>
          </p:cNvPr>
          <p:cNvSpPr/>
          <p:nvPr/>
        </p:nvSpPr>
        <p:spPr>
          <a:xfrm>
            <a:off x="462092" y="2131630"/>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Payer Denial</a:t>
            </a:r>
            <a:endParaRPr sz="1100" b="1" i="0" u="none" strike="noStrike" cap="none">
              <a:solidFill>
                <a:schemeClr val="dk1"/>
              </a:solidFill>
              <a:latin typeface="Roboto"/>
              <a:ea typeface="Roboto"/>
              <a:cs typeface="Roboto"/>
              <a:sym typeface="Roboto"/>
            </a:endParaRPr>
          </a:p>
        </p:txBody>
      </p:sp>
      <p:cxnSp>
        <p:nvCxnSpPr>
          <p:cNvPr id="17" name="Google Shape;238;p30">
            <a:extLst>
              <a:ext uri="{FF2B5EF4-FFF2-40B4-BE49-F238E27FC236}">
                <a16:creationId xmlns:a16="http://schemas.microsoft.com/office/drawing/2014/main" id="{E8810712-B37A-A969-385E-18947D1AF65F}"/>
              </a:ext>
            </a:extLst>
          </p:cNvPr>
          <p:cNvCxnSpPr>
            <a:cxnSpLocks/>
          </p:cNvCxnSpPr>
          <p:nvPr/>
        </p:nvCxnSpPr>
        <p:spPr>
          <a:xfrm>
            <a:off x="1790449" y="2453509"/>
            <a:ext cx="404100" cy="0"/>
          </a:xfrm>
          <a:prstGeom prst="straightConnector1">
            <a:avLst/>
          </a:prstGeom>
          <a:noFill/>
          <a:ln w="9525" cap="flat" cmpd="sng">
            <a:solidFill>
              <a:srgbClr val="595959"/>
            </a:solidFill>
            <a:prstDash val="solid"/>
            <a:round/>
            <a:headEnd type="none" w="sm" len="sm"/>
            <a:tailEnd type="triangle" w="med" len="med"/>
          </a:ln>
        </p:spPr>
      </p:cxnSp>
      <p:cxnSp>
        <p:nvCxnSpPr>
          <p:cNvPr id="18" name="Google Shape;238;p30">
            <a:extLst>
              <a:ext uri="{FF2B5EF4-FFF2-40B4-BE49-F238E27FC236}">
                <a16:creationId xmlns:a16="http://schemas.microsoft.com/office/drawing/2014/main" id="{6942211A-004E-DED5-A5F7-C1EC8694650D}"/>
              </a:ext>
            </a:extLst>
          </p:cNvPr>
          <p:cNvCxnSpPr>
            <a:cxnSpLocks/>
          </p:cNvCxnSpPr>
          <p:nvPr/>
        </p:nvCxnSpPr>
        <p:spPr>
          <a:xfrm>
            <a:off x="5239155" y="2453509"/>
            <a:ext cx="404100" cy="0"/>
          </a:xfrm>
          <a:prstGeom prst="straightConnector1">
            <a:avLst/>
          </a:prstGeom>
          <a:noFill/>
          <a:ln w="9525" cap="flat" cmpd="sng">
            <a:solidFill>
              <a:srgbClr val="595959"/>
            </a:solidFill>
            <a:prstDash val="solid"/>
            <a:round/>
            <a:headEnd type="none" w="sm" len="sm"/>
            <a:tailEnd type="triangle" w="med" len="med"/>
          </a:ln>
        </p:spPr>
      </p:cxnSp>
      <p:sp>
        <p:nvSpPr>
          <p:cNvPr id="19" name="Google Shape;239;p30">
            <a:extLst>
              <a:ext uri="{FF2B5EF4-FFF2-40B4-BE49-F238E27FC236}">
                <a16:creationId xmlns:a16="http://schemas.microsoft.com/office/drawing/2014/main" id="{59E03A96-3C48-2580-2AF4-11CCB7D37630}"/>
              </a:ext>
            </a:extLst>
          </p:cNvPr>
          <p:cNvSpPr/>
          <p:nvPr/>
        </p:nvSpPr>
        <p:spPr>
          <a:xfrm>
            <a:off x="5636612" y="2131630"/>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Write appeal</a:t>
            </a:r>
            <a:endParaRPr lang="en-US"/>
          </a:p>
        </p:txBody>
      </p:sp>
      <p:cxnSp>
        <p:nvCxnSpPr>
          <p:cNvPr id="20" name="Google Shape;238;p30">
            <a:extLst>
              <a:ext uri="{FF2B5EF4-FFF2-40B4-BE49-F238E27FC236}">
                <a16:creationId xmlns:a16="http://schemas.microsoft.com/office/drawing/2014/main" id="{7C2A684B-9598-C3D9-7166-CF1ED8BCF312}"/>
              </a:ext>
            </a:extLst>
          </p:cNvPr>
          <p:cNvCxnSpPr>
            <a:cxnSpLocks/>
          </p:cNvCxnSpPr>
          <p:nvPr/>
        </p:nvCxnSpPr>
        <p:spPr>
          <a:xfrm>
            <a:off x="6960224" y="2453509"/>
            <a:ext cx="404100" cy="0"/>
          </a:xfrm>
          <a:prstGeom prst="straightConnector1">
            <a:avLst/>
          </a:prstGeom>
          <a:noFill/>
          <a:ln w="9525" cap="flat" cmpd="sng">
            <a:solidFill>
              <a:srgbClr val="595959"/>
            </a:solidFill>
            <a:prstDash val="solid"/>
            <a:round/>
            <a:headEnd type="none" w="sm" len="sm"/>
            <a:tailEnd type="triangle" w="med" len="med"/>
          </a:ln>
        </p:spPr>
      </p:cxnSp>
      <p:sp>
        <p:nvSpPr>
          <p:cNvPr id="21" name="Google Shape;239;p30">
            <a:extLst>
              <a:ext uri="{FF2B5EF4-FFF2-40B4-BE49-F238E27FC236}">
                <a16:creationId xmlns:a16="http://schemas.microsoft.com/office/drawing/2014/main" id="{7B158870-8638-C225-B52A-262297808C1E}"/>
              </a:ext>
            </a:extLst>
          </p:cNvPr>
          <p:cNvSpPr/>
          <p:nvPr/>
        </p:nvSpPr>
        <p:spPr>
          <a:xfrm>
            <a:off x="7344543" y="2131630"/>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1100" b="1">
                <a:solidFill>
                  <a:schemeClr val="dk1"/>
                </a:solidFill>
                <a:latin typeface="Roboto"/>
                <a:ea typeface="Roboto"/>
                <a:cs typeface="Roboto"/>
                <a:sym typeface="Roboto"/>
              </a:rPr>
              <a:t>Submit appeal to the payer</a:t>
            </a:r>
            <a:endParaRPr lang="en-US">
              <a:solidFill>
                <a:schemeClr val="dk1"/>
              </a:solidFill>
            </a:endParaRPr>
          </a:p>
        </p:txBody>
      </p:sp>
      <p:sp>
        <p:nvSpPr>
          <p:cNvPr id="28" name="Google Shape;278;p36">
            <a:extLst>
              <a:ext uri="{FF2B5EF4-FFF2-40B4-BE49-F238E27FC236}">
                <a16:creationId xmlns:a16="http://schemas.microsoft.com/office/drawing/2014/main" id="{94A87412-BAE3-B80C-83EA-7DCBAF076313}"/>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Many organizations are interested in using LLMs to understand clinical policies and medical records, and write appeals. </a:t>
            </a:r>
          </a:p>
        </p:txBody>
      </p:sp>
      <p:sp>
        <p:nvSpPr>
          <p:cNvPr id="30" name="TextBox 29">
            <a:extLst>
              <a:ext uri="{FF2B5EF4-FFF2-40B4-BE49-F238E27FC236}">
                <a16:creationId xmlns:a16="http://schemas.microsoft.com/office/drawing/2014/main" id="{279084E9-511F-F3F7-85D1-47BDAAE4B175}"/>
              </a:ext>
            </a:extLst>
          </p:cNvPr>
          <p:cNvSpPr txBox="1"/>
          <p:nvPr/>
        </p:nvSpPr>
        <p:spPr>
          <a:xfrm>
            <a:off x="2184689" y="3243247"/>
            <a:ext cx="4770494" cy="276999"/>
          </a:xfrm>
          <a:prstGeom prst="rect">
            <a:avLst/>
          </a:prstGeom>
          <a:noFill/>
        </p:spPr>
        <p:txBody>
          <a:bodyPr wrap="square" rtlCol="0">
            <a:spAutoFit/>
          </a:bodyPr>
          <a:lstStyle>
            <a:defPPr marR="0" lvl="0" algn="l" rtl="0">
              <a:lnSpc>
                <a:spcPct val="100000"/>
              </a:lnSpc>
              <a:spcBef>
                <a:spcPts val="0"/>
              </a:spcBef>
              <a:spcAft>
                <a:spcPts val="0"/>
              </a:spcAft>
            </a:defPPr>
          </a:lstStyle>
          <a:p>
            <a:pPr algn="ctr"/>
            <a:r>
              <a:rPr lang="en-US" sz="1200" b="1" i="1">
                <a:solidFill>
                  <a:srgbClr val="467958"/>
                </a:solidFill>
                <a:latin typeface="Roboto"/>
                <a:ea typeface="Roboto"/>
                <a:sym typeface="Roboto"/>
              </a:rPr>
              <a:t>Before LLMs these tasks could only be performed by a human. </a:t>
            </a:r>
          </a:p>
        </p:txBody>
      </p:sp>
      <p:sp>
        <p:nvSpPr>
          <p:cNvPr id="31" name="Right Brace 30">
            <a:extLst>
              <a:ext uri="{FF2B5EF4-FFF2-40B4-BE49-F238E27FC236}">
                <a16:creationId xmlns:a16="http://schemas.microsoft.com/office/drawing/2014/main" id="{BC92C4FC-94FD-D83E-FA33-5C37D5100E0D}"/>
              </a:ext>
            </a:extLst>
          </p:cNvPr>
          <p:cNvSpPr/>
          <p:nvPr/>
        </p:nvSpPr>
        <p:spPr>
          <a:xfrm rot="5400000">
            <a:off x="4435590" y="719526"/>
            <a:ext cx="276948" cy="477049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297285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2FFB64B3-3266-998C-AAC8-1ABED35C78F3}"/>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E6B553B5-01B9-45C4-6D0C-D31A8129FD3A}"/>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23</a:t>
            </a:fld>
            <a:endParaRPr/>
          </a:p>
        </p:txBody>
      </p:sp>
      <p:sp>
        <p:nvSpPr>
          <p:cNvPr id="307" name="Google Shape;307;p39">
            <a:extLst>
              <a:ext uri="{FF2B5EF4-FFF2-40B4-BE49-F238E27FC236}">
                <a16:creationId xmlns:a16="http://schemas.microsoft.com/office/drawing/2014/main" id="{4338EAE8-2CAC-72D5-33B0-B83A81B3E51B}"/>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Agentic AI</a:t>
            </a:r>
            <a:endParaRPr lang="en-US"/>
          </a:p>
        </p:txBody>
      </p:sp>
      <p:sp>
        <p:nvSpPr>
          <p:cNvPr id="3" name="Google Shape;268;p35">
            <a:extLst>
              <a:ext uri="{FF2B5EF4-FFF2-40B4-BE49-F238E27FC236}">
                <a16:creationId xmlns:a16="http://schemas.microsoft.com/office/drawing/2014/main" id="{B8CE28C3-EE10-C255-1F75-EB3A2B64B256}"/>
              </a:ext>
            </a:extLst>
          </p:cNvPr>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p>
            <a:pPr marL="0" indent="0">
              <a:buNone/>
            </a:pPr>
            <a:r>
              <a:rPr lang="en" sz="1400" b="1">
                <a:solidFill>
                  <a:schemeClr val="dk1"/>
                </a:solidFill>
              </a:rPr>
              <a:t>Agentic AI (“Agents”) </a:t>
            </a:r>
            <a:r>
              <a:rPr lang="en" sz="1400">
                <a:solidFill>
                  <a:schemeClr val="dk1"/>
                </a:solidFill>
              </a:rPr>
              <a:t>– </a:t>
            </a:r>
            <a:r>
              <a:rPr lang="en-US" sz="1400">
                <a:solidFill>
                  <a:schemeClr val="dk1"/>
                </a:solidFill>
              </a:rPr>
              <a:t>Refers to AI systems (powered by LLMs and other technologies) that can act autonomously, making decisions and taking actions to achieve specific goals with decreasing human supervision. Unlike ‘traditional AI’ that would rely on predefined instructions, Agents exhibit a level of autonomy, goal-driven behavior, and adaptability. </a:t>
            </a:r>
          </a:p>
          <a:p>
            <a:pPr marL="0" indent="0">
              <a:buNone/>
            </a:pPr>
            <a:endParaRPr lang="en-US" sz="1400">
              <a:solidFill>
                <a:schemeClr val="dk1"/>
              </a:solidFill>
            </a:endParaRPr>
          </a:p>
          <a:p>
            <a:pPr marL="0" indent="0">
              <a:buNone/>
            </a:pPr>
            <a:r>
              <a:rPr lang="en-US" sz="1400">
                <a:solidFill>
                  <a:srgbClr val="467958"/>
                </a:solidFill>
              </a:rPr>
              <a:t>Agents are </a:t>
            </a:r>
            <a:r>
              <a:rPr lang="en-US" sz="1400" b="1" u="sng">
                <a:solidFill>
                  <a:srgbClr val="467958"/>
                </a:solidFill>
              </a:rPr>
              <a:t>probabilistic.</a:t>
            </a:r>
            <a:r>
              <a:rPr lang="en-US" sz="1400">
                <a:solidFill>
                  <a:srgbClr val="467958"/>
                </a:solidFill>
              </a:rPr>
              <a:t> They rely on patterns and probabilities to changing environments and events. This is differentiated from other technologies, like RPA, that are rule-based or deterministic. </a:t>
            </a:r>
            <a:endParaRPr lang="en-US" sz="1400">
              <a:solidFill>
                <a:schemeClr val="dk1"/>
              </a:solidFill>
            </a:endParaRPr>
          </a:p>
          <a:p>
            <a:pPr marL="0" indent="0">
              <a:buNone/>
            </a:pPr>
            <a:endParaRPr lang="en-US" sz="1400">
              <a:solidFill>
                <a:schemeClr val="dk1"/>
              </a:solidFill>
            </a:endParaRPr>
          </a:p>
          <a:p>
            <a:pPr marL="0" indent="0">
              <a:buNone/>
            </a:pPr>
            <a:endParaRPr lang="en-US" sz="1400" i="1">
              <a:solidFill>
                <a:schemeClr val="dk1"/>
              </a:solidFill>
            </a:endParaRPr>
          </a:p>
          <a:p>
            <a:pPr marL="0" indent="0">
              <a:buNone/>
            </a:pPr>
            <a:r>
              <a:rPr lang="en-US" sz="1400" i="1">
                <a:solidFill>
                  <a:schemeClr val="dk1"/>
                </a:solidFill>
              </a:rPr>
              <a:t>Tarpon believes that while Agents can address challenges beyond the scope of deterministic tools like RPA, healthcare workflows must adhere to strict compliance. We envision a future where workflows combine both technologies, with humans in the loop for probabilistic tasks.</a:t>
            </a:r>
          </a:p>
          <a:p>
            <a:pPr marL="0" lvl="0" indent="0" algn="l">
              <a:spcBef>
                <a:spcPts val="1200"/>
              </a:spcBef>
              <a:spcAft>
                <a:spcPts val="1200"/>
              </a:spcAft>
              <a:buNone/>
            </a:pPr>
            <a:endParaRPr lang="en-US" sz="1400">
              <a:solidFill>
                <a:schemeClr val="dk1"/>
              </a:solidFill>
            </a:endParaRPr>
          </a:p>
        </p:txBody>
      </p:sp>
      <p:sp>
        <p:nvSpPr>
          <p:cNvPr id="2" name="Google Shape;250;p33">
            <a:extLst>
              <a:ext uri="{FF2B5EF4-FFF2-40B4-BE49-F238E27FC236}">
                <a16:creationId xmlns:a16="http://schemas.microsoft.com/office/drawing/2014/main" id="{E51C0665-A950-A906-44FB-0C51B90C3580}"/>
              </a:ext>
            </a:extLst>
          </p:cNvPr>
          <p:cNvSpPr/>
          <p:nvPr/>
        </p:nvSpPr>
        <p:spPr>
          <a:xfrm>
            <a:off x="0" y="0"/>
            <a:ext cx="1600200" cy="274200"/>
          </a:xfrm>
          <a:prstGeom prst="homePlate">
            <a:avLst>
              <a:gd name="adj" fmla="val 50000"/>
            </a:avLst>
          </a:prstGeom>
          <a:solidFill>
            <a:srgbClr val="82A2B1"/>
          </a:solidFill>
          <a:ln>
            <a:noFill/>
          </a:ln>
        </p:spPr>
        <p:txBody>
          <a:bodyPr spcFirstLastPara="1" wrap="square" lIns="91425" tIns="91425" rIns="91425" bIns="91425" anchor="ctr" anchorCtr="0">
            <a:noAutofit/>
          </a:bodyPr>
          <a:lstStyle/>
          <a:p>
            <a:pPr algn="ctr"/>
            <a:r>
              <a:rPr lang="en" sz="1000" b="1" dirty="0">
                <a:solidFill>
                  <a:srgbClr val="FFFFFF"/>
                </a:solidFill>
                <a:latin typeface="Roboto"/>
                <a:ea typeface="Roboto"/>
                <a:cs typeface="Roboto"/>
                <a:sym typeface="Roboto"/>
              </a:rPr>
              <a:t>Agents</a:t>
            </a:r>
            <a:endParaRPr lang="en" sz="1000" dirty="0">
              <a:latin typeface="Roboto"/>
              <a:ea typeface="Roboto"/>
              <a:cs typeface="Roboto"/>
              <a:sym typeface="Roboto"/>
            </a:endParaRPr>
          </a:p>
        </p:txBody>
      </p:sp>
      <p:sp>
        <p:nvSpPr>
          <p:cNvPr id="4" name="Google Shape;278;p36">
            <a:extLst>
              <a:ext uri="{FF2B5EF4-FFF2-40B4-BE49-F238E27FC236}">
                <a16:creationId xmlns:a16="http://schemas.microsoft.com/office/drawing/2014/main" id="{B5364DA2-0B99-27E7-DB5F-808F7F7819F2}"/>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The latest industry trend is combining many of the tools we previously discussed. </a:t>
            </a:r>
          </a:p>
        </p:txBody>
      </p:sp>
    </p:spTree>
    <p:extLst>
      <p:ext uri="{BB962C8B-B14F-4D97-AF65-F5344CB8AC3E}">
        <p14:creationId xmlns:p14="http://schemas.microsoft.com/office/powerpoint/2010/main" val="2677644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29F3DC7F-A329-97E3-C915-E7082047F945}"/>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C8902C27-0689-CA52-01F6-145EE2BAB79A}"/>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24</a:t>
            </a:fld>
            <a:endParaRPr/>
          </a:p>
        </p:txBody>
      </p:sp>
      <p:sp>
        <p:nvSpPr>
          <p:cNvPr id="307" name="Google Shape;307;p39">
            <a:extLst>
              <a:ext uri="{FF2B5EF4-FFF2-40B4-BE49-F238E27FC236}">
                <a16:creationId xmlns:a16="http://schemas.microsoft.com/office/drawing/2014/main" id="{7B1EC640-9167-0703-B7AE-126783DAA06C}"/>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Copilot</a:t>
            </a:r>
            <a:endParaRPr lang="en-US"/>
          </a:p>
        </p:txBody>
      </p:sp>
      <p:sp>
        <p:nvSpPr>
          <p:cNvPr id="38" name="Google Shape;278;p36">
            <a:extLst>
              <a:ext uri="{FF2B5EF4-FFF2-40B4-BE49-F238E27FC236}">
                <a16:creationId xmlns:a16="http://schemas.microsoft.com/office/drawing/2014/main" id="{2B4870AE-642F-894C-040F-5B5E5DBD7EDA}"/>
              </a:ext>
            </a:extLst>
          </p:cNvPr>
          <p:cNvSpPr txBox="1">
            <a:spLocks noGrp="1"/>
          </p:cNvSpPr>
          <p:nvPr>
            <p:ph type="subTitle" idx="2"/>
          </p:nvPr>
        </p:nvSpPr>
        <p:spPr>
          <a:xfrm>
            <a:off x="457200" y="822950"/>
            <a:ext cx="8229600" cy="484632"/>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Microsoft named their AI-powered assistant “Copilot”. Copilots can be built and configured to help users with various tasks. Copilot studio allows organizations to build their own agents that can be integrated into various workflows.</a:t>
            </a:r>
          </a:p>
        </p:txBody>
      </p:sp>
      <p:sp>
        <p:nvSpPr>
          <p:cNvPr id="3" name="Google Shape;250;p33">
            <a:extLst>
              <a:ext uri="{FF2B5EF4-FFF2-40B4-BE49-F238E27FC236}">
                <a16:creationId xmlns:a16="http://schemas.microsoft.com/office/drawing/2014/main" id="{19C3365B-1844-23AF-AB5A-FF20EED2F7BA}"/>
              </a:ext>
            </a:extLst>
          </p:cNvPr>
          <p:cNvSpPr/>
          <p:nvPr/>
        </p:nvSpPr>
        <p:spPr>
          <a:xfrm>
            <a:off x="0" y="0"/>
            <a:ext cx="1600200" cy="274200"/>
          </a:xfrm>
          <a:prstGeom prst="homePlate">
            <a:avLst>
              <a:gd name="adj" fmla="val 50000"/>
            </a:avLst>
          </a:prstGeom>
          <a:solidFill>
            <a:srgbClr val="82A2B1"/>
          </a:solidFill>
          <a:ln>
            <a:noFill/>
          </a:ln>
        </p:spPr>
        <p:txBody>
          <a:bodyPr spcFirstLastPara="1" wrap="square" lIns="91425" tIns="91425" rIns="91425" bIns="91425" anchor="ctr" anchorCtr="0">
            <a:noAutofit/>
          </a:bodyPr>
          <a:lstStyle/>
          <a:p>
            <a:pPr algn="ctr"/>
            <a:r>
              <a:rPr lang="en" sz="1000" b="1" dirty="0">
                <a:solidFill>
                  <a:srgbClr val="FFFFFF"/>
                </a:solidFill>
                <a:latin typeface="Roboto"/>
                <a:ea typeface="Roboto"/>
                <a:cs typeface="Roboto"/>
                <a:sym typeface="Roboto"/>
              </a:rPr>
              <a:t>Agents</a:t>
            </a:r>
            <a:endParaRPr lang="en" sz="1000" dirty="0">
              <a:latin typeface="Roboto"/>
              <a:ea typeface="Roboto"/>
              <a:cs typeface="Roboto"/>
              <a:sym typeface="Roboto"/>
            </a:endParaRPr>
          </a:p>
        </p:txBody>
      </p:sp>
      <p:sp>
        <p:nvSpPr>
          <p:cNvPr id="13" name="TextBox 12">
            <a:extLst>
              <a:ext uri="{FF2B5EF4-FFF2-40B4-BE49-F238E27FC236}">
                <a16:creationId xmlns:a16="http://schemas.microsoft.com/office/drawing/2014/main" id="{4C61BA4D-5296-5C07-504F-9451D2AF16B4}"/>
              </a:ext>
            </a:extLst>
          </p:cNvPr>
          <p:cNvSpPr txBox="1"/>
          <p:nvPr/>
        </p:nvSpPr>
        <p:spPr>
          <a:xfrm>
            <a:off x="671542" y="2094094"/>
            <a:ext cx="3779687" cy="2677656"/>
          </a:xfrm>
          <a:prstGeom prst="rect">
            <a:avLst/>
          </a:prstGeom>
          <a:noFill/>
        </p:spPr>
        <p:txBody>
          <a:bodyPr wrap="square" lIns="91440" tIns="45720" rIns="91440" bIns="45720" anchor="t">
            <a:spAutoFit/>
          </a:bodyPr>
          <a:lstStyle/>
          <a:p>
            <a:pPr>
              <a:buNone/>
            </a:pPr>
            <a:r>
              <a:rPr lang="en-US" sz="1200" b="1">
                <a:solidFill>
                  <a:srgbClr val="467958"/>
                </a:solidFill>
                <a:latin typeface="Roboto"/>
                <a:ea typeface="Roboto"/>
              </a:rPr>
              <a:t>	Copilot</a:t>
            </a:r>
          </a:p>
          <a:p>
            <a:pPr>
              <a:buNone/>
            </a:pPr>
            <a:endParaRPr lang="en-US" sz="1200" b="1">
              <a:latin typeface="Roboto" panose="02000000000000000000" pitchFamily="2" charset="0"/>
              <a:ea typeface="Roboto" panose="02000000000000000000" pitchFamily="2" charset="0"/>
            </a:endParaRPr>
          </a:p>
          <a:p>
            <a:pPr>
              <a:buNone/>
            </a:pPr>
            <a:r>
              <a:rPr lang="en-US" sz="1200" b="1">
                <a:solidFill>
                  <a:srgbClr val="4B585A"/>
                </a:solidFill>
                <a:latin typeface="Roboto"/>
                <a:ea typeface="Roboto"/>
                <a:sym typeface="Roboto"/>
              </a:rPr>
              <a:t>What it is:</a:t>
            </a:r>
            <a:br>
              <a:rPr lang="en-US" sz="1200">
                <a:latin typeface="Roboto"/>
                <a:ea typeface="Roboto"/>
              </a:rPr>
            </a:br>
            <a:r>
              <a:rPr lang="en-US" sz="1200">
                <a:solidFill>
                  <a:srgbClr val="4B585A"/>
                </a:solidFill>
                <a:latin typeface="Roboto"/>
                <a:ea typeface="Roboto"/>
                <a:sym typeface="Roboto"/>
              </a:rPr>
              <a:t>AI-powered assistants embedded in Microsoft 365 apps (e.g., Word, Excel, Teams, Outlook).</a:t>
            </a:r>
            <a:br>
              <a:rPr lang="en-US" sz="1200">
                <a:latin typeface="Roboto"/>
                <a:ea typeface="Roboto"/>
              </a:rPr>
            </a:br>
            <a:endParaRPr lang="en-US" sz="1200">
              <a:solidFill>
                <a:srgbClr val="4B585A"/>
              </a:solidFill>
              <a:latin typeface="Roboto"/>
              <a:ea typeface="Roboto"/>
              <a:sym typeface="Roboto"/>
            </a:endParaRPr>
          </a:p>
          <a:p>
            <a:pPr>
              <a:buNone/>
            </a:pPr>
            <a:r>
              <a:rPr lang="en-US" sz="1200" b="1">
                <a:solidFill>
                  <a:srgbClr val="4B585A"/>
                </a:solidFill>
                <a:latin typeface="Roboto"/>
                <a:ea typeface="Roboto"/>
                <a:sym typeface="Roboto"/>
              </a:rPr>
              <a:t>What it does:</a:t>
            </a:r>
            <a:endParaRPr lang="en-US" sz="1200" b="1">
              <a:solidFill>
                <a:srgbClr val="4B585A"/>
              </a:solidFill>
              <a:latin typeface="Roboto"/>
              <a:ea typeface="Roboto"/>
            </a:endParaRPr>
          </a:p>
          <a:p>
            <a:pPr marL="171450" indent="-171450">
              <a:buChar char="•"/>
            </a:pPr>
            <a:r>
              <a:rPr lang="en-US" sz="1200">
                <a:solidFill>
                  <a:srgbClr val="4B585A"/>
                </a:solidFill>
                <a:latin typeface="Roboto"/>
                <a:ea typeface="Roboto"/>
                <a:sym typeface="Roboto"/>
              </a:rPr>
              <a:t>Summarizes emails, drafts documents, analyzes data, etc.</a:t>
            </a:r>
            <a:endParaRPr lang="en-US" sz="1200">
              <a:solidFill>
                <a:srgbClr val="4B585A"/>
              </a:solidFill>
              <a:latin typeface="Roboto"/>
              <a:ea typeface="Roboto"/>
            </a:endParaRPr>
          </a:p>
          <a:p>
            <a:pPr marL="171450" indent="-171450">
              <a:buChar char="•"/>
            </a:pPr>
            <a:r>
              <a:rPr lang="en-US" sz="1200">
                <a:solidFill>
                  <a:srgbClr val="4B585A"/>
                </a:solidFill>
                <a:latin typeface="Roboto"/>
                <a:ea typeface="Roboto"/>
                <a:sym typeface="Roboto"/>
              </a:rPr>
              <a:t>Designed to assist individual users in real time</a:t>
            </a:r>
            <a:br>
              <a:rPr lang="en-US" sz="1200">
                <a:latin typeface="Roboto"/>
                <a:ea typeface="Roboto"/>
              </a:rPr>
            </a:br>
            <a:endParaRPr lang="en-US" sz="1200">
              <a:solidFill>
                <a:srgbClr val="4B585A"/>
              </a:solidFill>
              <a:latin typeface="Roboto"/>
              <a:ea typeface="Roboto"/>
            </a:endParaRPr>
          </a:p>
          <a:p>
            <a:r>
              <a:rPr lang="en-US" sz="1200" b="1">
                <a:solidFill>
                  <a:srgbClr val="4B585A"/>
                </a:solidFill>
                <a:latin typeface="Roboto"/>
                <a:ea typeface="Roboto"/>
                <a:sym typeface="Roboto"/>
              </a:rPr>
              <a:t>Example:</a:t>
            </a:r>
            <a:br>
              <a:rPr lang="en-US" sz="1200">
                <a:latin typeface="Roboto"/>
                <a:ea typeface="Roboto"/>
              </a:rPr>
            </a:br>
            <a:r>
              <a:rPr lang="en-US" sz="1200">
                <a:solidFill>
                  <a:srgbClr val="4B585A"/>
                </a:solidFill>
                <a:latin typeface="Roboto"/>
                <a:ea typeface="Roboto"/>
                <a:sym typeface="Roboto"/>
              </a:rPr>
              <a:t>Copilot in Teams summarizes meetings; Copilot in Outlook drafts patient referral emails.</a:t>
            </a:r>
            <a:endParaRPr lang="en-US" sz="1200">
              <a:solidFill>
                <a:srgbClr val="4B585A"/>
              </a:solidFill>
              <a:latin typeface="Roboto"/>
              <a:ea typeface="Roboto"/>
            </a:endParaRPr>
          </a:p>
        </p:txBody>
      </p:sp>
      <p:sp>
        <p:nvSpPr>
          <p:cNvPr id="16" name="TextBox 15">
            <a:extLst>
              <a:ext uri="{FF2B5EF4-FFF2-40B4-BE49-F238E27FC236}">
                <a16:creationId xmlns:a16="http://schemas.microsoft.com/office/drawing/2014/main" id="{1443244A-FD30-0626-4827-1C385A1EBCB5}"/>
              </a:ext>
            </a:extLst>
          </p:cNvPr>
          <p:cNvSpPr txBox="1"/>
          <p:nvPr/>
        </p:nvSpPr>
        <p:spPr>
          <a:xfrm>
            <a:off x="4893189" y="2094094"/>
            <a:ext cx="3776472" cy="2677656"/>
          </a:xfrm>
          <a:prstGeom prst="rect">
            <a:avLst/>
          </a:prstGeom>
          <a:noFill/>
        </p:spPr>
        <p:txBody>
          <a:bodyPr wrap="square" lIns="91440" tIns="45720" rIns="91440" bIns="45720" anchor="t">
            <a:spAutoFit/>
          </a:bodyPr>
          <a:lstStyle/>
          <a:p>
            <a:pPr>
              <a:buNone/>
            </a:pPr>
            <a:r>
              <a:rPr lang="en-US" sz="1200" b="1">
                <a:solidFill>
                  <a:srgbClr val="467958"/>
                </a:solidFill>
                <a:latin typeface="Roboto"/>
                <a:ea typeface="Roboto"/>
              </a:rPr>
              <a:t>	Copilot Studio</a:t>
            </a:r>
          </a:p>
          <a:p>
            <a:pPr>
              <a:buNone/>
            </a:pPr>
            <a:endParaRPr lang="en-US" sz="1200" b="1">
              <a:latin typeface="Roboto" panose="02000000000000000000" pitchFamily="2" charset="0"/>
              <a:ea typeface="Roboto" panose="02000000000000000000" pitchFamily="2" charset="0"/>
            </a:endParaRPr>
          </a:p>
          <a:p>
            <a:pPr>
              <a:buFont typeface="Arial"/>
              <a:buNone/>
            </a:pPr>
            <a:r>
              <a:rPr lang="en-US" sz="1200" b="1">
                <a:solidFill>
                  <a:srgbClr val="4B585A"/>
                </a:solidFill>
                <a:latin typeface="Roboto"/>
                <a:ea typeface="Roboto"/>
              </a:rPr>
              <a:t>What it is:</a:t>
            </a:r>
            <a:br>
              <a:rPr lang="en-US" sz="1200">
                <a:latin typeface="Roboto"/>
                <a:ea typeface="Roboto"/>
              </a:rPr>
            </a:br>
            <a:r>
              <a:rPr lang="en-US" sz="1200">
                <a:solidFill>
                  <a:srgbClr val="4B585A"/>
                </a:solidFill>
                <a:latin typeface="Roboto"/>
                <a:ea typeface="Roboto"/>
              </a:rPr>
              <a:t>A platform to build, customize, and manage your own AI agents, workflows, and copilots.</a:t>
            </a:r>
            <a:br>
              <a:rPr lang="en-US" sz="1200">
                <a:latin typeface="Roboto"/>
                <a:ea typeface="Roboto"/>
              </a:rPr>
            </a:br>
            <a:endParaRPr lang="en-US" sz="1200">
              <a:solidFill>
                <a:srgbClr val="4B585A"/>
              </a:solidFill>
              <a:latin typeface="Roboto"/>
              <a:ea typeface="Roboto"/>
            </a:endParaRPr>
          </a:p>
          <a:p>
            <a:pPr>
              <a:buFont typeface="Arial"/>
              <a:buNone/>
            </a:pPr>
            <a:r>
              <a:rPr lang="en-US" sz="1200" b="1">
                <a:solidFill>
                  <a:srgbClr val="4B585A"/>
                </a:solidFill>
                <a:latin typeface="Roboto"/>
                <a:ea typeface="Roboto"/>
              </a:rPr>
              <a:t>What it does:</a:t>
            </a:r>
          </a:p>
          <a:p>
            <a:pPr marL="171450" indent="-171450">
              <a:buChar char="•"/>
            </a:pPr>
            <a:r>
              <a:rPr lang="en-US" sz="1200">
                <a:solidFill>
                  <a:srgbClr val="4B585A"/>
                </a:solidFill>
                <a:latin typeface="Roboto"/>
                <a:ea typeface="Roboto"/>
              </a:rPr>
              <a:t>Enables creation of custom Copilots and agents</a:t>
            </a:r>
          </a:p>
          <a:p>
            <a:pPr marL="171450" indent="-171450">
              <a:buChar char="•"/>
            </a:pPr>
            <a:r>
              <a:rPr lang="en-US" sz="1200">
                <a:solidFill>
                  <a:srgbClr val="4B585A"/>
                </a:solidFill>
                <a:latin typeface="Roboto"/>
                <a:ea typeface="Roboto"/>
              </a:rPr>
              <a:t>Uses a no-code/low-code interface</a:t>
            </a:r>
          </a:p>
          <a:p>
            <a:br>
              <a:rPr lang="en-US" sz="1200">
                <a:latin typeface="Roboto"/>
                <a:ea typeface="Roboto"/>
              </a:rPr>
            </a:br>
            <a:endParaRPr lang="en-US" sz="1200">
              <a:solidFill>
                <a:srgbClr val="4B585A"/>
              </a:solidFill>
              <a:latin typeface="Roboto"/>
              <a:ea typeface="Roboto"/>
            </a:endParaRPr>
          </a:p>
          <a:p>
            <a:r>
              <a:rPr lang="en-US" sz="1200" b="1">
                <a:solidFill>
                  <a:srgbClr val="4B585A"/>
                </a:solidFill>
                <a:latin typeface="Roboto"/>
                <a:ea typeface="Roboto"/>
              </a:rPr>
              <a:t>Example:</a:t>
            </a:r>
            <a:br>
              <a:rPr lang="en-US" sz="1200">
                <a:latin typeface="Roboto"/>
                <a:ea typeface="Roboto"/>
              </a:rPr>
            </a:br>
            <a:r>
              <a:rPr lang="en-US" sz="1200">
                <a:solidFill>
                  <a:srgbClr val="4B585A"/>
                </a:solidFill>
                <a:latin typeface="Roboto"/>
                <a:ea typeface="Roboto"/>
              </a:rPr>
              <a:t>Build a virtual agent that helps staff complete prior authorizations or manage appointment requests.</a:t>
            </a:r>
          </a:p>
        </p:txBody>
      </p:sp>
      <p:pic>
        <p:nvPicPr>
          <p:cNvPr id="1026" name="Picture 2" descr="Microsoft copilot Icons, Logos, Symbols – Free Download PNG, SVG">
            <a:extLst>
              <a:ext uri="{FF2B5EF4-FFF2-40B4-BE49-F238E27FC236}">
                <a16:creationId xmlns:a16="http://schemas.microsoft.com/office/drawing/2014/main" id="{076F0E2A-8335-AEBD-D961-017BDBD326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502" y="1892975"/>
            <a:ext cx="481554" cy="4815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crosoft Copilot Studio | Logopedia | Fandom">
            <a:extLst>
              <a:ext uri="{FF2B5EF4-FFF2-40B4-BE49-F238E27FC236}">
                <a16:creationId xmlns:a16="http://schemas.microsoft.com/office/drawing/2014/main" id="{2EE473E8-1969-392B-8F3F-582E366FC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3708" y="1898523"/>
            <a:ext cx="514922" cy="484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731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0837B709-90B1-A1DF-0D70-C5386A2C6BA4}"/>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6DBC03C9-504E-ADA5-AE7D-B2C568028A33}"/>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25</a:t>
            </a:fld>
            <a:endParaRPr/>
          </a:p>
        </p:txBody>
      </p:sp>
      <p:sp>
        <p:nvSpPr>
          <p:cNvPr id="307" name="Google Shape;307;p39">
            <a:extLst>
              <a:ext uri="{FF2B5EF4-FFF2-40B4-BE49-F238E27FC236}">
                <a16:creationId xmlns:a16="http://schemas.microsoft.com/office/drawing/2014/main" id="{8A2C32F4-241A-0C92-33EC-2EB53EC99C6C}"/>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Agentic Automation</a:t>
            </a:r>
            <a:endParaRPr lang="en-US"/>
          </a:p>
        </p:txBody>
      </p:sp>
      <p:sp>
        <p:nvSpPr>
          <p:cNvPr id="3" name="Google Shape;268;p35">
            <a:extLst>
              <a:ext uri="{FF2B5EF4-FFF2-40B4-BE49-F238E27FC236}">
                <a16:creationId xmlns:a16="http://schemas.microsoft.com/office/drawing/2014/main" id="{580EDB7D-DEC9-8A90-FCA5-846703BBC54E}"/>
              </a:ext>
            </a:extLst>
          </p:cNvPr>
          <p:cNvSpPr txBox="1">
            <a:spLocks noGrp="1"/>
          </p:cNvSpPr>
          <p:nvPr>
            <p:ph type="body" idx="1"/>
          </p:nvPr>
        </p:nvSpPr>
        <p:spPr>
          <a:xfrm>
            <a:off x="457200" y="1548375"/>
            <a:ext cx="3873260" cy="3310500"/>
          </a:xfrm>
          <a:prstGeom prst="rect">
            <a:avLst/>
          </a:prstGeom>
        </p:spPr>
        <p:txBody>
          <a:bodyPr spcFirstLastPara="1" wrap="square" lIns="91425" tIns="91425" rIns="91425" bIns="91425" anchor="t" anchorCtr="0">
            <a:noAutofit/>
          </a:bodyPr>
          <a:lstStyle/>
          <a:p>
            <a:pPr marL="0" marR="0">
              <a:lnSpc>
                <a:spcPct val="115000"/>
              </a:lnSpc>
              <a:spcAft>
                <a:spcPts val="1000"/>
              </a:spcAft>
              <a:buNone/>
            </a:pPr>
            <a:endParaRPr lang="en-US" sz="1400">
              <a:solidFill>
                <a:schemeClr val="dk1"/>
              </a:solidFill>
            </a:endParaRPr>
          </a:p>
          <a:p>
            <a:pPr marL="0" marR="0">
              <a:lnSpc>
                <a:spcPct val="115000"/>
              </a:lnSpc>
              <a:spcAft>
                <a:spcPts val="1000"/>
              </a:spcAft>
              <a:buNone/>
            </a:pPr>
            <a:endParaRPr lang="en-US" sz="1400">
              <a:solidFill>
                <a:schemeClr val="dk1"/>
              </a:solidFill>
            </a:endParaRPr>
          </a:p>
          <a:p>
            <a:pPr marL="0" marR="0">
              <a:lnSpc>
                <a:spcPct val="115000"/>
              </a:lnSpc>
              <a:spcAft>
                <a:spcPts val="1000"/>
              </a:spcAft>
              <a:buNone/>
            </a:pPr>
            <a:r>
              <a:rPr lang="en-US" sz="1400">
                <a:solidFill>
                  <a:schemeClr val="dk1"/>
                </a:solidFill>
              </a:rPr>
              <a:t>Agentic Automation is UiPath’s vision of creating autonomous digital agents — bots that can reason, learn, plan, and take proactive action based on dynamic goals and environments. </a:t>
            </a:r>
          </a:p>
          <a:p>
            <a:pPr marL="0" marR="0">
              <a:lnSpc>
                <a:spcPct val="115000"/>
              </a:lnSpc>
              <a:spcAft>
                <a:spcPts val="1000"/>
              </a:spcAft>
              <a:buNone/>
            </a:pPr>
            <a:r>
              <a:rPr lang="en-US" sz="1400">
                <a:solidFill>
                  <a:schemeClr val="dk1"/>
                </a:solidFill>
              </a:rPr>
              <a:t>Think of it as giving your bots a sense of “agency” — the ability to figure out how to achieve a goal, not just what steps to follow. </a:t>
            </a:r>
          </a:p>
        </p:txBody>
      </p:sp>
      <p:sp>
        <p:nvSpPr>
          <p:cNvPr id="2" name="Google Shape;250;p33">
            <a:extLst>
              <a:ext uri="{FF2B5EF4-FFF2-40B4-BE49-F238E27FC236}">
                <a16:creationId xmlns:a16="http://schemas.microsoft.com/office/drawing/2014/main" id="{2F53A987-D1A4-2CC3-4C55-0A7EAF64F087}"/>
              </a:ext>
            </a:extLst>
          </p:cNvPr>
          <p:cNvSpPr/>
          <p:nvPr/>
        </p:nvSpPr>
        <p:spPr>
          <a:xfrm>
            <a:off x="0" y="0"/>
            <a:ext cx="1600200" cy="274200"/>
          </a:xfrm>
          <a:prstGeom prst="homePlate">
            <a:avLst>
              <a:gd name="adj" fmla="val 50000"/>
            </a:avLst>
          </a:prstGeom>
          <a:solidFill>
            <a:srgbClr val="82A2B1"/>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Agents</a:t>
            </a:r>
            <a:endParaRPr lang="en-US" dirty="0"/>
          </a:p>
        </p:txBody>
      </p:sp>
      <p:sp>
        <p:nvSpPr>
          <p:cNvPr id="4" name="Google Shape;278;p36">
            <a:extLst>
              <a:ext uri="{FF2B5EF4-FFF2-40B4-BE49-F238E27FC236}">
                <a16:creationId xmlns:a16="http://schemas.microsoft.com/office/drawing/2014/main" id="{1289FDD1-BDD4-52AC-AE7F-E8D64AD07486}"/>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marL="0" lvl="0" indent="0" algn="l">
              <a:lnSpc>
                <a:spcPct val="114999"/>
              </a:lnSpc>
              <a:spcBef>
                <a:spcPts val="0"/>
              </a:spcBef>
              <a:spcAft>
                <a:spcPts val="1200"/>
              </a:spcAft>
              <a:buNone/>
            </a:pPr>
            <a:r>
              <a:rPr lang="en-US"/>
              <a:t>On April 30th 2025, UiPath released a major product update as a part of their ongoing efforts to transition from traditional RPA to intelligent automation. </a:t>
            </a:r>
          </a:p>
        </p:txBody>
      </p:sp>
      <p:pic>
        <p:nvPicPr>
          <p:cNvPr id="6" name="Picture 5" descr="A black and red logo&#10;&#10;AI-generated content may be incorrect.">
            <a:extLst>
              <a:ext uri="{FF2B5EF4-FFF2-40B4-BE49-F238E27FC236}">
                <a16:creationId xmlns:a16="http://schemas.microsoft.com/office/drawing/2014/main" id="{EA45818E-0CE3-0C50-D779-EE1302E4E43D}"/>
              </a:ext>
            </a:extLst>
          </p:cNvPr>
          <p:cNvPicPr>
            <a:picLocks noChangeAspect="1"/>
          </p:cNvPicPr>
          <p:nvPr/>
        </p:nvPicPr>
        <p:blipFill>
          <a:blip r:embed="rId3"/>
          <a:stretch>
            <a:fillRect/>
          </a:stretch>
        </p:blipFill>
        <p:spPr>
          <a:xfrm>
            <a:off x="495300" y="1738821"/>
            <a:ext cx="1104900" cy="558800"/>
          </a:xfrm>
          <a:prstGeom prst="rect">
            <a:avLst/>
          </a:prstGeom>
        </p:spPr>
      </p:pic>
      <p:sp>
        <p:nvSpPr>
          <p:cNvPr id="7" name="Google Shape;268;p35">
            <a:extLst>
              <a:ext uri="{FF2B5EF4-FFF2-40B4-BE49-F238E27FC236}">
                <a16:creationId xmlns:a16="http://schemas.microsoft.com/office/drawing/2014/main" id="{8C38845C-B861-C0D5-3CF8-2C61383E2CA4}"/>
              </a:ext>
            </a:extLst>
          </p:cNvPr>
          <p:cNvSpPr txBox="1">
            <a:spLocks/>
          </p:cNvSpPr>
          <p:nvPr/>
        </p:nvSpPr>
        <p:spPr>
          <a:xfrm>
            <a:off x="4813542" y="2297621"/>
            <a:ext cx="3835158" cy="25612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1pPr>
            <a:lvl2pPr marL="914400" marR="0" lvl="1"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2pPr>
            <a:lvl3pPr marL="1371600" marR="0" lvl="2"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3pPr>
            <a:lvl4pPr marL="1828800" marR="0" lvl="3"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4pPr>
            <a:lvl5pPr marL="2286000" marR="0" lvl="4"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5pPr>
            <a:lvl6pPr marL="2743200" marR="0" lvl="5"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6pPr>
            <a:lvl7pPr marL="3200400" marR="0" lvl="6"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7pPr>
            <a:lvl8pPr marL="3657600" marR="0" lvl="7"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8pPr>
            <a:lvl9pPr marL="4114800" marR="0" lvl="8" indent="-304800" algn="l" rtl="0">
              <a:lnSpc>
                <a:spcPct val="115000"/>
              </a:lnSpc>
              <a:spcBef>
                <a:spcPts val="0"/>
              </a:spcBef>
              <a:spcAft>
                <a:spcPts val="0"/>
              </a:spcAft>
              <a:buClr>
                <a:srgbClr val="4B585A"/>
              </a:buClr>
              <a:buSzPts val="1200"/>
              <a:buFont typeface="Roboto"/>
              <a:buChar char="■"/>
              <a:defRPr sz="1200" b="0" i="0" u="none" strike="noStrike" cap="none">
                <a:solidFill>
                  <a:srgbClr val="4B585A"/>
                </a:solidFill>
                <a:latin typeface="Roboto"/>
                <a:ea typeface="Roboto"/>
                <a:cs typeface="Roboto"/>
                <a:sym typeface="Roboto"/>
              </a:defRPr>
            </a:lvl9pPr>
          </a:lstStyle>
          <a:p>
            <a:pPr marL="0">
              <a:spcAft>
                <a:spcPts val="1000"/>
              </a:spcAft>
              <a:buFont typeface="Roboto"/>
              <a:buNone/>
            </a:pPr>
            <a:r>
              <a:rPr lang="en-US" sz="1400" b="1">
                <a:solidFill>
                  <a:srgbClr val="467958"/>
                </a:solidFill>
              </a:rPr>
              <a:t>Why it matters: </a:t>
            </a:r>
            <a:endParaRPr lang="en-US" sz="1400">
              <a:solidFill>
                <a:schemeClr val="dk1"/>
              </a:solidFill>
            </a:endParaRPr>
          </a:p>
          <a:p>
            <a:pPr marL="0">
              <a:spcAft>
                <a:spcPts val="1000"/>
              </a:spcAft>
              <a:buFont typeface="Roboto"/>
              <a:buNone/>
            </a:pPr>
            <a:r>
              <a:rPr lang="en-US" sz="1400">
                <a:solidFill>
                  <a:schemeClr val="dk1"/>
                </a:solidFill>
              </a:rPr>
              <a:t>Developers will now be able to develop using UiPath’s new tools. Simply, this means that developers can now build “Agents” that:</a:t>
            </a:r>
          </a:p>
          <a:p>
            <a:pPr marL="342900" marR="0" lvl="0" indent="-342900">
              <a:lnSpc>
                <a:spcPct val="115000"/>
              </a:lnSpc>
              <a:buFont typeface="Arial" pitchFamily="2" charset="2"/>
              <a:buChar char="•"/>
              <a:tabLst>
                <a:tab pos="228600" algn="l"/>
              </a:tabLst>
            </a:pPr>
            <a:r>
              <a:rPr lang="en-US" sz="1400">
                <a:solidFill>
                  <a:schemeClr val="dk1"/>
                </a:solidFill>
              </a:rPr>
              <a:t>Accept tasks in plain language</a:t>
            </a:r>
          </a:p>
          <a:p>
            <a:pPr marL="342900" marR="0" lvl="0" indent="-342900">
              <a:lnSpc>
                <a:spcPct val="115000"/>
              </a:lnSpc>
              <a:buFont typeface="Arial" pitchFamily="2" charset="2"/>
              <a:buChar char="•"/>
              <a:tabLst>
                <a:tab pos="228600" algn="l"/>
              </a:tabLst>
            </a:pPr>
            <a:r>
              <a:rPr lang="en-US" sz="1400">
                <a:solidFill>
                  <a:schemeClr val="dk1"/>
                </a:solidFill>
              </a:rPr>
              <a:t>Decide how to approach those tasks</a:t>
            </a:r>
          </a:p>
          <a:p>
            <a:pPr marL="342900" marR="0" lvl="0" indent="-342900">
              <a:lnSpc>
                <a:spcPct val="115000"/>
              </a:lnSpc>
              <a:spcAft>
                <a:spcPts val="1000"/>
              </a:spcAft>
              <a:buFont typeface="Arial" pitchFamily="2" charset="2"/>
              <a:buChar char="•"/>
              <a:tabLst>
                <a:tab pos="228600" algn="l"/>
              </a:tabLst>
            </a:pPr>
            <a:r>
              <a:rPr lang="en-US" sz="1400">
                <a:solidFill>
                  <a:schemeClr val="dk1"/>
                </a:solidFill>
              </a:rPr>
              <a:t>Leverage various automations, APIs, and tools to complete them</a:t>
            </a:r>
          </a:p>
          <a:p>
            <a:pPr marL="0">
              <a:spcAft>
                <a:spcPts val="1000"/>
              </a:spcAft>
              <a:buFont typeface="Arial"/>
              <a:buChar char="•"/>
            </a:pPr>
            <a:endParaRPr lang="en-US" sz="1400">
              <a:solidFill>
                <a:schemeClr val="dk1"/>
              </a:solidFill>
            </a:endParaRPr>
          </a:p>
        </p:txBody>
      </p:sp>
      <p:sp>
        <p:nvSpPr>
          <p:cNvPr id="8" name="TextBox 7">
            <a:extLst>
              <a:ext uri="{FF2B5EF4-FFF2-40B4-BE49-F238E27FC236}">
                <a16:creationId xmlns:a16="http://schemas.microsoft.com/office/drawing/2014/main" id="{8844B7E0-FEC0-ADC3-3299-5051E0CEA183}"/>
              </a:ext>
            </a:extLst>
          </p:cNvPr>
          <p:cNvSpPr txBox="1"/>
          <p:nvPr/>
        </p:nvSpPr>
        <p:spPr>
          <a:xfrm>
            <a:off x="495300" y="4509328"/>
            <a:ext cx="3441939" cy="307777"/>
          </a:xfrm>
          <a:prstGeom prst="rect">
            <a:avLst/>
          </a:prstGeom>
          <a:noFill/>
        </p:spPr>
        <p:txBody>
          <a:bodyPr wrap="square" rtlCol="0">
            <a:spAutoFit/>
          </a:bodyPr>
          <a:lstStyle/>
          <a:p>
            <a:r>
              <a:rPr lang="en-US" i="1">
                <a:solidFill>
                  <a:schemeClr val="dk1"/>
                </a:solidFill>
                <a:latin typeface="Roboto"/>
                <a:ea typeface="Roboto"/>
                <a:sym typeface="Roboto"/>
              </a:rPr>
              <a:t>Read more </a:t>
            </a:r>
            <a:r>
              <a:rPr lang="en-US" i="1">
                <a:hlinkClick r:id="rId4"/>
              </a:rPr>
              <a:t>here</a:t>
            </a:r>
            <a:r>
              <a:rPr lang="en-US" i="1"/>
              <a:t>. </a:t>
            </a:r>
          </a:p>
        </p:txBody>
      </p:sp>
    </p:spTree>
    <p:extLst>
      <p:ext uri="{BB962C8B-B14F-4D97-AF65-F5344CB8AC3E}">
        <p14:creationId xmlns:p14="http://schemas.microsoft.com/office/powerpoint/2010/main" val="2332647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E58B88C2-0349-F08D-48BF-619FF118C401}"/>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0D6E8D63-E815-4C6E-21A1-57B06F7F229D}"/>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26</a:t>
            </a:fld>
            <a:endParaRPr/>
          </a:p>
        </p:txBody>
      </p:sp>
      <p:sp>
        <p:nvSpPr>
          <p:cNvPr id="307" name="Google Shape;307;p39">
            <a:extLst>
              <a:ext uri="{FF2B5EF4-FFF2-40B4-BE49-F238E27FC236}">
                <a16:creationId xmlns:a16="http://schemas.microsoft.com/office/drawing/2014/main" id="{0F6A15D4-9D44-41B3-D613-0A6209460C35}"/>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dirty="0"/>
              <a:t>Apps</a:t>
            </a:r>
            <a:endParaRPr lang="en-US" dirty="0"/>
          </a:p>
        </p:txBody>
      </p:sp>
      <p:sp>
        <p:nvSpPr>
          <p:cNvPr id="3" name="Google Shape;268;p35">
            <a:extLst>
              <a:ext uri="{FF2B5EF4-FFF2-40B4-BE49-F238E27FC236}">
                <a16:creationId xmlns:a16="http://schemas.microsoft.com/office/drawing/2014/main" id="{B152A94C-EB71-9B17-F0B4-660CE55E0ED5}"/>
              </a:ext>
            </a:extLst>
          </p:cNvPr>
          <p:cNvSpPr txBox="1">
            <a:spLocks noGrp="1"/>
          </p:cNvSpPr>
          <p:nvPr>
            <p:ph type="body" idx="1"/>
          </p:nvPr>
        </p:nvSpPr>
        <p:spPr>
          <a:xfrm>
            <a:off x="457200" y="1548375"/>
            <a:ext cx="8229600" cy="3310500"/>
          </a:xfrm>
          <a:prstGeom prst="rect">
            <a:avLst/>
          </a:prstGeom>
        </p:spPr>
        <p:txBody>
          <a:bodyPr spcFirstLastPara="1" wrap="square" lIns="91425" tIns="91425" rIns="91425" bIns="91425" anchor="t" anchorCtr="0">
            <a:noAutofit/>
          </a:bodyPr>
          <a:lstStyle/>
          <a:p>
            <a:pPr marL="0" indent="0">
              <a:buNone/>
            </a:pPr>
            <a:r>
              <a:rPr lang="en" sz="1400" b="1" dirty="0">
                <a:solidFill>
                  <a:schemeClr val="dk1"/>
                </a:solidFill>
              </a:rPr>
              <a:t>UiPath Apps (“Apps”) </a:t>
            </a:r>
            <a:r>
              <a:rPr lang="en" sz="1400" dirty="0">
                <a:solidFill>
                  <a:schemeClr val="dk1"/>
                </a:solidFill>
              </a:rPr>
              <a:t>– </a:t>
            </a:r>
            <a:r>
              <a:rPr lang="en-US" sz="1400" dirty="0">
                <a:solidFill>
                  <a:schemeClr val="dk1"/>
                </a:solidFill>
              </a:rPr>
              <a:t>UiPath Apps is a cloud based low-code application development platform that enables you to build and share enterprise grade custom applications that deliver engaging user experiences. Using UiPath Apps, you can quickly build custom business applications that connect to data in any underlying cloud or on premises system using the power of automation.</a:t>
            </a:r>
            <a:endParaRPr lang="en-US" dirty="0">
              <a:solidFill>
                <a:schemeClr val="dk1"/>
              </a:solidFill>
            </a:endParaRPr>
          </a:p>
          <a:p>
            <a:pPr marL="0" indent="0">
              <a:buNone/>
            </a:pPr>
            <a:endParaRPr lang="en-US" sz="1400">
              <a:solidFill>
                <a:schemeClr val="dk1"/>
              </a:solidFill>
            </a:endParaRPr>
          </a:p>
          <a:p>
            <a:pPr marL="0" indent="0">
              <a:lnSpc>
                <a:spcPct val="114999"/>
              </a:lnSpc>
              <a:buNone/>
            </a:pPr>
            <a:r>
              <a:rPr lang="en-US" sz="1400" b="1" dirty="0">
                <a:solidFill>
                  <a:srgbClr val="467958"/>
                </a:solidFill>
              </a:rPr>
              <a:t>Why build an App?</a:t>
            </a:r>
          </a:p>
          <a:p>
            <a:pPr marL="342900" indent="-342900">
              <a:lnSpc>
                <a:spcPct val="114999"/>
              </a:lnSpc>
              <a:buAutoNum type="arabicPeriod"/>
            </a:pPr>
            <a:r>
              <a:rPr lang="en-US" sz="1400" dirty="0">
                <a:solidFill>
                  <a:schemeClr val="dk1"/>
                </a:solidFill>
              </a:rPr>
              <a:t>Lower cost and complexity than traditional software development</a:t>
            </a:r>
          </a:p>
          <a:p>
            <a:pPr marL="342900" indent="-342900">
              <a:lnSpc>
                <a:spcPct val="114999"/>
              </a:lnSpc>
              <a:buAutoNum type="arabicPeriod"/>
            </a:pPr>
            <a:r>
              <a:rPr lang="en-US" sz="1400" dirty="0">
                <a:solidFill>
                  <a:schemeClr val="dk1"/>
                </a:solidFill>
              </a:rPr>
              <a:t>Apps can connect to your organization's data (in the cloud or on premise) with systems that don't have APIs or database access</a:t>
            </a:r>
          </a:p>
          <a:p>
            <a:pPr marL="342900" indent="-342900">
              <a:lnSpc>
                <a:spcPct val="114999"/>
              </a:lnSpc>
              <a:buAutoNum type="arabicPeriod"/>
            </a:pPr>
            <a:r>
              <a:rPr lang="en-US" sz="1400" dirty="0">
                <a:solidFill>
                  <a:schemeClr val="dk1"/>
                </a:solidFill>
              </a:rPr>
              <a:t>Enterprise grade and customizable to your workflows</a:t>
            </a:r>
          </a:p>
          <a:p>
            <a:pPr marL="342900" indent="-342900">
              <a:lnSpc>
                <a:spcPct val="114999"/>
              </a:lnSpc>
              <a:buAutoNum type="arabicPeriod"/>
            </a:pPr>
            <a:r>
              <a:rPr lang="en-US" sz="1400" dirty="0">
                <a:solidFill>
                  <a:schemeClr val="dk1"/>
                </a:solidFill>
              </a:rPr>
              <a:t>Centrally govern with the UiPath platform</a:t>
            </a:r>
          </a:p>
          <a:p>
            <a:pPr marL="0" indent="0">
              <a:buNone/>
            </a:pPr>
            <a:r>
              <a:rPr lang="en-US" sz="1400" dirty="0">
                <a:solidFill>
                  <a:srgbClr val="467958"/>
                </a:solidFill>
              </a:rPr>
              <a:t>. </a:t>
            </a:r>
            <a:endParaRPr lang="en-US" sz="1400" dirty="0">
              <a:solidFill>
                <a:schemeClr val="dk1"/>
              </a:solidFill>
            </a:endParaRPr>
          </a:p>
          <a:p>
            <a:pPr marL="0" indent="0">
              <a:buNone/>
            </a:pPr>
            <a:endParaRPr lang="en-US" sz="1400">
              <a:solidFill>
                <a:schemeClr val="dk1"/>
              </a:solidFill>
            </a:endParaRPr>
          </a:p>
          <a:p>
            <a:pPr marL="0" indent="0">
              <a:buNone/>
            </a:pPr>
            <a:endParaRPr lang="en-US" sz="1400" i="1">
              <a:solidFill>
                <a:schemeClr val="dk1"/>
              </a:solidFill>
            </a:endParaRPr>
          </a:p>
          <a:p>
            <a:pPr marL="0" indent="0">
              <a:spcBef>
                <a:spcPts val="1200"/>
              </a:spcBef>
              <a:spcAft>
                <a:spcPts val="1200"/>
              </a:spcAft>
              <a:buNone/>
            </a:pPr>
            <a:endParaRPr lang="en-US" sz="1400">
              <a:solidFill>
                <a:schemeClr val="dk1"/>
              </a:solidFill>
            </a:endParaRPr>
          </a:p>
        </p:txBody>
      </p:sp>
      <p:sp>
        <p:nvSpPr>
          <p:cNvPr id="2" name="Google Shape;250;p33">
            <a:extLst>
              <a:ext uri="{FF2B5EF4-FFF2-40B4-BE49-F238E27FC236}">
                <a16:creationId xmlns:a16="http://schemas.microsoft.com/office/drawing/2014/main" id="{8829A83B-A4D3-D809-2C41-5C12A8FDD785}"/>
              </a:ext>
            </a:extLst>
          </p:cNvPr>
          <p:cNvSpPr/>
          <p:nvPr/>
        </p:nvSpPr>
        <p:spPr>
          <a:xfrm>
            <a:off x="0" y="0"/>
            <a:ext cx="1600200" cy="274200"/>
          </a:xfrm>
          <a:prstGeom prst="homePlate">
            <a:avLst>
              <a:gd name="adj" fmla="val 50000"/>
            </a:avLst>
          </a:prstGeom>
          <a:solidFill>
            <a:srgbClr val="D4A842"/>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Apps</a:t>
            </a:r>
            <a:endParaRPr lang="en-US" dirty="0"/>
          </a:p>
        </p:txBody>
      </p:sp>
      <p:sp>
        <p:nvSpPr>
          <p:cNvPr id="4" name="Google Shape;278;p36">
            <a:extLst>
              <a:ext uri="{FF2B5EF4-FFF2-40B4-BE49-F238E27FC236}">
                <a16:creationId xmlns:a16="http://schemas.microsoft.com/office/drawing/2014/main" id="{537565EA-B062-94EE-253E-050D4F851632}"/>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a:lnSpc>
                <a:spcPct val="114999"/>
              </a:lnSpc>
            </a:pPr>
            <a:r>
              <a:rPr lang="en-US"/>
              <a:t>Design visually appealing professional apps using a web interface with easy drag and drop controls  </a:t>
            </a:r>
          </a:p>
          <a:p>
            <a:pPr marL="0" indent="0">
              <a:lnSpc>
                <a:spcPct val="114999"/>
              </a:lnSpc>
              <a:spcAft>
                <a:spcPts val="1200"/>
              </a:spcAft>
            </a:pPr>
            <a:endParaRPr lang="en-US" dirty="0"/>
          </a:p>
        </p:txBody>
      </p:sp>
    </p:spTree>
    <p:extLst>
      <p:ext uri="{BB962C8B-B14F-4D97-AF65-F5344CB8AC3E}">
        <p14:creationId xmlns:p14="http://schemas.microsoft.com/office/powerpoint/2010/main" val="2401407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A4678934-65C4-1F0C-1A39-ECA18993EBEC}"/>
            </a:ext>
          </a:extLst>
        </p:cNvPr>
        <p:cNvGrpSpPr/>
        <p:nvPr/>
      </p:nvGrpSpPr>
      <p:grpSpPr>
        <a:xfrm>
          <a:off x="0" y="0"/>
          <a:ext cx="0" cy="0"/>
          <a:chOff x="0" y="0"/>
          <a:chExt cx="0" cy="0"/>
        </a:xfrm>
      </p:grpSpPr>
      <p:sp>
        <p:nvSpPr>
          <p:cNvPr id="306" name="Google Shape;306;p39">
            <a:extLst>
              <a:ext uri="{FF2B5EF4-FFF2-40B4-BE49-F238E27FC236}">
                <a16:creationId xmlns:a16="http://schemas.microsoft.com/office/drawing/2014/main" id="{031A43E6-76EA-E902-EB4B-1629F6F4AF5C}"/>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27</a:t>
            </a:fld>
            <a:endParaRPr/>
          </a:p>
        </p:txBody>
      </p:sp>
      <p:sp>
        <p:nvSpPr>
          <p:cNvPr id="307" name="Google Shape;307;p39">
            <a:extLst>
              <a:ext uri="{FF2B5EF4-FFF2-40B4-BE49-F238E27FC236}">
                <a16:creationId xmlns:a16="http://schemas.microsoft.com/office/drawing/2014/main" id="{567C0E11-173F-C2CF-807A-D6E75F5E0DA6}"/>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dirty="0"/>
              <a:t>App Examples</a:t>
            </a:r>
            <a:endParaRPr lang="en-US" dirty="0"/>
          </a:p>
        </p:txBody>
      </p:sp>
      <p:sp>
        <p:nvSpPr>
          <p:cNvPr id="2" name="Google Shape;250;p33">
            <a:extLst>
              <a:ext uri="{FF2B5EF4-FFF2-40B4-BE49-F238E27FC236}">
                <a16:creationId xmlns:a16="http://schemas.microsoft.com/office/drawing/2014/main" id="{DF00F4B5-86C3-069F-D6E3-589517AFA643}"/>
              </a:ext>
            </a:extLst>
          </p:cNvPr>
          <p:cNvSpPr/>
          <p:nvPr/>
        </p:nvSpPr>
        <p:spPr>
          <a:xfrm>
            <a:off x="0" y="0"/>
            <a:ext cx="1600200" cy="274200"/>
          </a:xfrm>
          <a:prstGeom prst="homePlate">
            <a:avLst>
              <a:gd name="adj" fmla="val 50000"/>
            </a:avLst>
          </a:prstGeom>
          <a:solidFill>
            <a:srgbClr val="D4A842"/>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Apps</a:t>
            </a:r>
            <a:endParaRPr lang="en-US" dirty="0"/>
          </a:p>
        </p:txBody>
      </p:sp>
      <p:sp>
        <p:nvSpPr>
          <p:cNvPr id="4" name="Google Shape;278;p36">
            <a:extLst>
              <a:ext uri="{FF2B5EF4-FFF2-40B4-BE49-F238E27FC236}">
                <a16:creationId xmlns:a16="http://schemas.microsoft.com/office/drawing/2014/main" id="{F9A7DAA3-05EE-3A72-CE0B-B4EB3A48D17F}"/>
              </a:ext>
            </a:extLst>
          </p:cNvPr>
          <p:cNvSpPr txBox="1">
            <a:spLocks noGrp="1"/>
          </p:cNvSpPr>
          <p:nvPr>
            <p:ph type="subTitle" idx="2"/>
          </p:nvPr>
        </p:nvSpPr>
        <p:spPr>
          <a:xfrm>
            <a:off x="457200" y="822950"/>
            <a:ext cx="8229600" cy="749246"/>
          </a:xfrm>
          <a:prstGeom prst="rect">
            <a:avLst/>
          </a:prstGeom>
        </p:spPr>
        <p:txBody>
          <a:bodyPr spcFirstLastPara="1" wrap="square" lIns="91425" tIns="91425" rIns="91425" bIns="91425" anchor="t" anchorCtr="0">
            <a:noAutofit/>
          </a:bodyPr>
          <a:lstStyle/>
          <a:p>
            <a:pPr>
              <a:lnSpc>
                <a:spcPct val="114999"/>
              </a:lnSpc>
            </a:pPr>
            <a:r>
              <a:rPr lang="en-US" dirty="0"/>
              <a:t>Imagine streamlining the employee onboarding experience</a:t>
            </a:r>
          </a:p>
          <a:p>
            <a:pPr marL="0" indent="0">
              <a:lnSpc>
                <a:spcPct val="114999"/>
              </a:lnSpc>
              <a:spcAft>
                <a:spcPts val="1200"/>
              </a:spcAft>
            </a:pPr>
            <a:endParaRPr lang="en-US" dirty="0"/>
          </a:p>
        </p:txBody>
      </p:sp>
      <p:sp>
        <p:nvSpPr>
          <p:cNvPr id="6" name="Text Placeholder 5">
            <a:extLst>
              <a:ext uri="{FF2B5EF4-FFF2-40B4-BE49-F238E27FC236}">
                <a16:creationId xmlns:a16="http://schemas.microsoft.com/office/drawing/2014/main" id="{143C6E61-460C-5A67-02B3-6CF00AF4EEE2}"/>
              </a:ext>
            </a:extLst>
          </p:cNvPr>
          <p:cNvSpPr>
            <a:spLocks noGrp="1"/>
          </p:cNvSpPr>
          <p:nvPr>
            <p:ph type="body" idx="1"/>
          </p:nvPr>
        </p:nvSpPr>
        <p:spPr/>
        <p:txBody>
          <a:bodyPr/>
          <a:lstStyle/>
          <a:p>
            <a:pPr marL="152400" indent="0">
              <a:buNone/>
            </a:pPr>
            <a:r>
              <a:rPr lang="en-US" b="1" dirty="0">
                <a:solidFill>
                  <a:srgbClr val="467958"/>
                </a:solidFill>
              </a:rPr>
              <a:t>What if everything you needed for onboarding, was in one streamlined, automated view?</a:t>
            </a:r>
          </a:p>
          <a:p>
            <a:pPr marL="152400" indent="0">
              <a:lnSpc>
                <a:spcPct val="114999"/>
              </a:lnSpc>
              <a:buNone/>
            </a:pPr>
            <a:endParaRPr lang="en-US" dirty="0"/>
          </a:p>
          <a:p>
            <a:pPr marL="152400" indent="0">
              <a:lnSpc>
                <a:spcPct val="114999"/>
              </a:lnSpc>
              <a:buNone/>
            </a:pPr>
            <a:endParaRPr lang="en-US" b="1" dirty="0"/>
          </a:p>
          <a:p>
            <a:pPr marL="152400" indent="0">
              <a:lnSpc>
                <a:spcPct val="114999"/>
              </a:lnSpc>
              <a:buNone/>
            </a:pPr>
            <a:endParaRPr lang="en-US" b="1" dirty="0"/>
          </a:p>
          <a:p>
            <a:pPr marL="152400" indent="0">
              <a:lnSpc>
                <a:spcPct val="114999"/>
              </a:lnSpc>
              <a:buNone/>
            </a:pPr>
            <a:endParaRPr lang="en-US" b="1" dirty="0"/>
          </a:p>
          <a:p>
            <a:pPr marL="152400" indent="0">
              <a:lnSpc>
                <a:spcPct val="114999"/>
              </a:lnSpc>
              <a:buNone/>
            </a:pPr>
            <a:r>
              <a:rPr lang="en-US" b="1" dirty="0"/>
              <a:t>For example: </a:t>
            </a:r>
            <a:endParaRPr lang="en-US" dirty="0"/>
          </a:p>
          <a:p>
            <a:pPr>
              <a:lnSpc>
                <a:spcPct val="114999"/>
              </a:lnSpc>
            </a:pPr>
            <a:r>
              <a:rPr lang="en-US" dirty="0"/>
              <a:t>Shipping info for your laptop and phone</a:t>
            </a:r>
          </a:p>
          <a:p>
            <a:pPr>
              <a:lnSpc>
                <a:spcPct val="114999"/>
              </a:lnSpc>
            </a:pPr>
            <a:r>
              <a:rPr lang="en-US" dirty="0"/>
              <a:t>Guidance on which Team's channels to join</a:t>
            </a:r>
          </a:p>
          <a:p>
            <a:pPr>
              <a:lnSpc>
                <a:spcPct val="114999"/>
              </a:lnSpc>
            </a:pPr>
            <a:r>
              <a:rPr lang="en-US" dirty="0"/>
              <a:t>A list of who to set up 1:1’s with</a:t>
            </a:r>
          </a:p>
          <a:p>
            <a:pPr>
              <a:lnSpc>
                <a:spcPct val="114999"/>
              </a:lnSpc>
            </a:pPr>
            <a:r>
              <a:rPr lang="en-US" dirty="0"/>
              <a:t>Payroll instructions</a:t>
            </a:r>
          </a:p>
        </p:txBody>
      </p:sp>
      <p:pic>
        <p:nvPicPr>
          <p:cNvPr id="7" name="Picture 6" descr="A screenshot of a black screen&#10;&#10;AI-generated content may be incorrect.">
            <a:extLst>
              <a:ext uri="{FF2B5EF4-FFF2-40B4-BE49-F238E27FC236}">
                <a16:creationId xmlns:a16="http://schemas.microsoft.com/office/drawing/2014/main" id="{03DF178C-A1BB-B685-3C21-9BDAFC9534A8}"/>
              </a:ext>
            </a:extLst>
          </p:cNvPr>
          <p:cNvPicPr>
            <a:picLocks noChangeAspect="1"/>
          </p:cNvPicPr>
          <p:nvPr/>
        </p:nvPicPr>
        <p:blipFill>
          <a:blip r:embed="rId3"/>
          <a:srcRect l="50193" t="17358" r="-501" b="-130"/>
          <a:stretch>
            <a:fillRect/>
          </a:stretch>
        </p:blipFill>
        <p:spPr>
          <a:xfrm>
            <a:off x="4051527" y="2155490"/>
            <a:ext cx="4419873" cy="2900381"/>
          </a:xfrm>
          <a:prstGeom prst="rect">
            <a:avLst/>
          </a:prstGeom>
        </p:spPr>
      </p:pic>
    </p:spTree>
    <p:extLst>
      <p:ext uri="{BB962C8B-B14F-4D97-AF65-F5344CB8AC3E}">
        <p14:creationId xmlns:p14="http://schemas.microsoft.com/office/powerpoint/2010/main" val="386925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a:spLocks noGrp="1"/>
          </p:cNvSpPr>
          <p:nvPr>
            <p:ph type="title"/>
          </p:nvPr>
        </p:nvSpPr>
        <p:spPr>
          <a:xfrm>
            <a:off x="262900" y="1723625"/>
            <a:ext cx="3136500" cy="572700"/>
          </a:xfrm>
          <a:prstGeom prst="rect">
            <a:avLst/>
          </a:prstGeom>
        </p:spPr>
        <p:txBody>
          <a:bodyPr spcFirstLastPara="1" wrap="square" lIns="91425" tIns="91425" rIns="91425" bIns="91425" anchor="ctr" anchorCtr="0">
            <a:noAutofit/>
          </a:bodyPr>
          <a:lstStyle/>
          <a:p>
            <a:pPr marL="0" lvl="0" indent="0" algn="l">
              <a:spcBef>
                <a:spcPts val="0"/>
              </a:spcBef>
              <a:spcAft>
                <a:spcPts val="0"/>
              </a:spcAft>
              <a:buNone/>
            </a:pPr>
            <a:r>
              <a:rPr lang="en"/>
              <a:t>Agenda</a:t>
            </a:r>
            <a:endParaRPr lang="en-US"/>
          </a:p>
        </p:txBody>
      </p:sp>
      <p:sp>
        <p:nvSpPr>
          <p:cNvPr id="118" name="Google Shape;118;p20"/>
          <p:cNvSpPr txBox="1">
            <a:spLocks noGrp="1"/>
          </p:cNvSpPr>
          <p:nvPr>
            <p:ph type="body" idx="2"/>
          </p:nvPr>
        </p:nvSpPr>
        <p:spPr>
          <a:xfrm>
            <a:off x="4330500" y="1719072"/>
            <a:ext cx="4142100" cy="1590300"/>
          </a:xfrm>
          <a:prstGeom prst="rect">
            <a:avLst/>
          </a:prstGeom>
        </p:spPr>
        <p:txBody>
          <a:bodyPr spcFirstLastPara="1" wrap="square" lIns="91425" tIns="91425" rIns="91425" bIns="91425" anchor="t" anchorCtr="0">
            <a:noAutofit/>
          </a:bodyPr>
          <a:lstStyle/>
          <a:p>
            <a:pPr indent="-317500">
              <a:lnSpc>
                <a:spcPct val="114999"/>
              </a:lnSpc>
              <a:buSzPts val="1400"/>
            </a:pPr>
            <a:r>
              <a:rPr lang="en" sz="1400"/>
              <a:t>Technology Definitions</a:t>
            </a:r>
            <a:endParaRPr lang="en-US" sz="1400"/>
          </a:p>
          <a:p>
            <a:pPr indent="-317500">
              <a:buSzPts val="1400"/>
            </a:pPr>
            <a:r>
              <a:rPr lang="en" sz="1400"/>
              <a:t>What makes a good use case</a:t>
            </a:r>
          </a:p>
          <a:p>
            <a:pPr indent="-317500">
              <a:lnSpc>
                <a:spcPct val="114999"/>
              </a:lnSpc>
              <a:buSzPts val="1400"/>
            </a:pPr>
            <a:r>
              <a:rPr lang="en" sz="1400"/>
              <a:t>Current applications</a:t>
            </a:r>
          </a:p>
        </p:txBody>
      </p:sp>
      <p:sp>
        <p:nvSpPr>
          <p:cNvPr id="119" name="Google Shape;11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sz="1000">
                <a:solidFill>
                  <a:schemeClr val="dk2"/>
                </a:solidFill>
                <a:latin typeface="Arial"/>
                <a:ea typeface="Arial"/>
                <a:cs typeface="Arial"/>
                <a:sym typeface="Arial"/>
              </a:rPr>
              <a:t>3</a:t>
            </a:fld>
            <a:endParaRPr sz="1000">
              <a:solidFill>
                <a:schemeClr val="dk2"/>
              </a:solidFill>
              <a:latin typeface="Arial"/>
              <a:ea typeface="Arial"/>
              <a:cs typeface="Arial"/>
              <a:sym typeface="Arial"/>
            </a:endParaRPr>
          </a:p>
        </p:txBody>
      </p:sp>
      <p:sp>
        <p:nvSpPr>
          <p:cNvPr id="120" name="Google Shape;120;p20"/>
          <p:cNvSpPr txBox="1">
            <a:spLocks noGrp="1"/>
          </p:cNvSpPr>
          <p:nvPr>
            <p:ph type="subTitle" idx="1"/>
          </p:nvPr>
        </p:nvSpPr>
        <p:spPr>
          <a:xfrm>
            <a:off x="262900" y="2317975"/>
            <a:ext cx="3136500" cy="400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243" name="Google Shape;243;p33"/>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The Core Automation Technologies</a:t>
            </a:r>
            <a:endParaRPr lang="en-US"/>
          </a:p>
        </p:txBody>
      </p:sp>
      <p:sp>
        <p:nvSpPr>
          <p:cNvPr id="244" name="Google Shape;244;p33"/>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The term “Automation” commonly refers to the following technologies. </a:t>
            </a:r>
            <a:endParaRPr/>
          </a:p>
        </p:txBody>
      </p:sp>
      <p:grpSp>
        <p:nvGrpSpPr>
          <p:cNvPr id="8" name="Group 7">
            <a:extLst>
              <a:ext uri="{FF2B5EF4-FFF2-40B4-BE49-F238E27FC236}">
                <a16:creationId xmlns:a16="http://schemas.microsoft.com/office/drawing/2014/main" id="{93E89316-B9B4-5B6A-64BC-2DF6B2F46C3B}"/>
              </a:ext>
            </a:extLst>
          </p:cNvPr>
          <p:cNvGrpSpPr/>
          <p:nvPr/>
        </p:nvGrpSpPr>
        <p:grpSpPr>
          <a:xfrm>
            <a:off x="533400" y="1527762"/>
            <a:ext cx="4378791" cy="307777"/>
            <a:chOff x="533400" y="1755063"/>
            <a:chExt cx="4378791" cy="307777"/>
          </a:xfrm>
        </p:grpSpPr>
        <p:sp>
          <p:nvSpPr>
            <p:cNvPr id="245" name="Google Shape;245;p33"/>
            <p:cNvSpPr/>
            <p:nvPr/>
          </p:nvSpPr>
          <p:spPr>
            <a:xfrm>
              <a:off x="533400" y="1771851"/>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rPr>
                <a:t>ETL</a:t>
              </a:r>
              <a:endParaRPr lang="en" sz="1000" b="1" i="0" u="none" strike="noStrike" cap="none">
                <a:solidFill>
                  <a:srgbClr val="FFFFFF"/>
                </a:solidFill>
                <a:latin typeface="Roboto"/>
                <a:ea typeface="Roboto"/>
                <a:cs typeface="Roboto"/>
              </a:endParaRPr>
            </a:p>
          </p:txBody>
        </p:sp>
        <p:sp>
          <p:nvSpPr>
            <p:cNvPr id="5" name="TextBox 4">
              <a:extLst>
                <a:ext uri="{FF2B5EF4-FFF2-40B4-BE49-F238E27FC236}">
                  <a16:creationId xmlns:a16="http://schemas.microsoft.com/office/drawing/2014/main" id="{1440783D-3972-ECE7-9E5F-AE850B544661}"/>
                </a:ext>
              </a:extLst>
            </p:cNvPr>
            <p:cNvSpPr txBox="1"/>
            <p:nvPr/>
          </p:nvSpPr>
          <p:spPr>
            <a:xfrm>
              <a:off x="2194891" y="1755063"/>
              <a:ext cx="27173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4B585A"/>
                  </a:solidFill>
                  <a:latin typeface="Roboto"/>
                  <a:ea typeface="Roboto"/>
                  <a:sym typeface="Roboto"/>
                </a:rPr>
                <a:t>Extract, Transform, Load</a:t>
              </a:r>
            </a:p>
          </p:txBody>
        </p:sp>
      </p:grpSp>
      <p:grpSp>
        <p:nvGrpSpPr>
          <p:cNvPr id="9" name="Group 8">
            <a:extLst>
              <a:ext uri="{FF2B5EF4-FFF2-40B4-BE49-F238E27FC236}">
                <a16:creationId xmlns:a16="http://schemas.microsoft.com/office/drawing/2014/main" id="{A0257C46-5E09-BF2F-D504-66366FB250C0}"/>
              </a:ext>
            </a:extLst>
          </p:cNvPr>
          <p:cNvGrpSpPr/>
          <p:nvPr/>
        </p:nvGrpSpPr>
        <p:grpSpPr>
          <a:xfrm>
            <a:off x="533400" y="2044999"/>
            <a:ext cx="4640328" cy="307777"/>
            <a:chOff x="533400" y="2272300"/>
            <a:chExt cx="4640328" cy="307777"/>
          </a:xfrm>
        </p:grpSpPr>
        <p:sp>
          <p:nvSpPr>
            <p:cNvPr id="246" name="Google Shape;246;p33"/>
            <p:cNvSpPr/>
            <p:nvPr/>
          </p:nvSpPr>
          <p:spPr>
            <a:xfrm>
              <a:off x="533400" y="2289088"/>
              <a:ext cx="1600200" cy="274200"/>
            </a:xfrm>
            <a:prstGeom prst="homePlate">
              <a:avLst>
                <a:gd name="adj" fmla="val 50000"/>
              </a:avLst>
            </a:prstGeom>
            <a:solidFill>
              <a:srgbClr val="467958"/>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API</a:t>
              </a:r>
              <a:endParaRPr lang="en-US"/>
            </a:p>
          </p:txBody>
        </p:sp>
        <p:sp>
          <p:nvSpPr>
            <p:cNvPr id="6" name="TextBox 5">
              <a:extLst>
                <a:ext uri="{FF2B5EF4-FFF2-40B4-BE49-F238E27FC236}">
                  <a16:creationId xmlns:a16="http://schemas.microsoft.com/office/drawing/2014/main" id="{6AF25893-A54E-AC94-705F-B5C387C650BB}"/>
                </a:ext>
              </a:extLst>
            </p:cNvPr>
            <p:cNvSpPr txBox="1"/>
            <p:nvPr/>
          </p:nvSpPr>
          <p:spPr>
            <a:xfrm>
              <a:off x="2194891" y="2272300"/>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4B585A"/>
                  </a:solidFill>
                  <a:latin typeface="Roboto"/>
                  <a:ea typeface="Roboto"/>
                </a:rPr>
                <a:t>Application Programming Interface</a:t>
              </a:r>
            </a:p>
          </p:txBody>
        </p:sp>
      </p:grpSp>
      <p:grpSp>
        <p:nvGrpSpPr>
          <p:cNvPr id="10" name="Group 9">
            <a:extLst>
              <a:ext uri="{FF2B5EF4-FFF2-40B4-BE49-F238E27FC236}">
                <a16:creationId xmlns:a16="http://schemas.microsoft.com/office/drawing/2014/main" id="{1E753CE0-9DBA-28B2-9504-DFD2A391F33E}"/>
              </a:ext>
            </a:extLst>
          </p:cNvPr>
          <p:cNvGrpSpPr/>
          <p:nvPr/>
        </p:nvGrpSpPr>
        <p:grpSpPr>
          <a:xfrm>
            <a:off x="533400" y="2545449"/>
            <a:ext cx="4640328" cy="307777"/>
            <a:chOff x="533400" y="2772750"/>
            <a:chExt cx="4640328" cy="307777"/>
          </a:xfrm>
        </p:grpSpPr>
        <p:sp>
          <p:nvSpPr>
            <p:cNvPr id="247" name="Google Shape;247;p33"/>
            <p:cNvSpPr/>
            <p:nvPr/>
          </p:nvSpPr>
          <p:spPr>
            <a:xfrm>
              <a:off x="533400" y="2789538"/>
              <a:ext cx="1600200" cy="274200"/>
            </a:xfrm>
            <a:prstGeom prst="homePlate">
              <a:avLst>
                <a:gd name="adj" fmla="val 50000"/>
              </a:avLst>
            </a:prstGeom>
            <a:solidFill>
              <a:srgbClr val="83A291"/>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a:solidFill>
                    <a:srgbClr val="FFFFFF"/>
                  </a:solidFill>
                  <a:latin typeface="Roboto"/>
                  <a:ea typeface="Roboto"/>
                  <a:cs typeface="Roboto"/>
                  <a:sym typeface="Roboto"/>
                </a:rPr>
                <a:t>RPA</a:t>
              </a:r>
              <a:endParaRPr lang="en-US"/>
            </a:p>
          </p:txBody>
        </p:sp>
        <p:sp>
          <p:nvSpPr>
            <p:cNvPr id="2" name="TextBox 1">
              <a:extLst>
                <a:ext uri="{FF2B5EF4-FFF2-40B4-BE49-F238E27FC236}">
                  <a16:creationId xmlns:a16="http://schemas.microsoft.com/office/drawing/2014/main" id="{4E9EA24C-6233-A5CB-4AD7-EDE218DED6C3}"/>
                </a:ext>
              </a:extLst>
            </p:cNvPr>
            <p:cNvSpPr txBox="1"/>
            <p:nvPr/>
          </p:nvSpPr>
          <p:spPr>
            <a:xfrm>
              <a:off x="2194891" y="2772750"/>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4B585A"/>
                  </a:solidFill>
                  <a:latin typeface="Roboto"/>
                  <a:ea typeface="Roboto"/>
                </a:rPr>
                <a:t>Robotic Process Automation</a:t>
              </a:r>
            </a:p>
          </p:txBody>
        </p:sp>
      </p:grpSp>
      <p:grpSp>
        <p:nvGrpSpPr>
          <p:cNvPr id="11" name="Group 10">
            <a:extLst>
              <a:ext uri="{FF2B5EF4-FFF2-40B4-BE49-F238E27FC236}">
                <a16:creationId xmlns:a16="http://schemas.microsoft.com/office/drawing/2014/main" id="{F8DE3194-8940-DD49-1EC6-B75E392BDD52}"/>
              </a:ext>
            </a:extLst>
          </p:cNvPr>
          <p:cNvGrpSpPr/>
          <p:nvPr/>
        </p:nvGrpSpPr>
        <p:grpSpPr>
          <a:xfrm>
            <a:off x="533400" y="3075989"/>
            <a:ext cx="4640328" cy="307777"/>
            <a:chOff x="533400" y="3303290"/>
            <a:chExt cx="4640328" cy="307777"/>
          </a:xfrm>
        </p:grpSpPr>
        <p:sp>
          <p:nvSpPr>
            <p:cNvPr id="248" name="Google Shape;248;p33"/>
            <p:cNvSpPr/>
            <p:nvPr/>
          </p:nvSpPr>
          <p:spPr>
            <a:xfrm>
              <a:off x="533400" y="3320078"/>
              <a:ext cx="1600200" cy="274200"/>
            </a:xfrm>
            <a:prstGeom prst="homePlate">
              <a:avLst>
                <a:gd name="adj" fmla="val 50000"/>
              </a:avLst>
            </a:prstGeom>
            <a:solidFill>
              <a:srgbClr val="B3C1BD"/>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OCR</a:t>
              </a:r>
              <a:endParaRPr lang="en-US" dirty="0"/>
            </a:p>
          </p:txBody>
        </p:sp>
        <p:sp>
          <p:nvSpPr>
            <p:cNvPr id="3" name="TextBox 2">
              <a:extLst>
                <a:ext uri="{FF2B5EF4-FFF2-40B4-BE49-F238E27FC236}">
                  <a16:creationId xmlns:a16="http://schemas.microsoft.com/office/drawing/2014/main" id="{9B076C39-A423-4D78-2BAD-0F118CA288BA}"/>
                </a:ext>
              </a:extLst>
            </p:cNvPr>
            <p:cNvSpPr txBox="1"/>
            <p:nvPr/>
          </p:nvSpPr>
          <p:spPr>
            <a:xfrm>
              <a:off x="2194891" y="3303290"/>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4B585A"/>
                  </a:solidFill>
                  <a:latin typeface="Roboto"/>
                  <a:ea typeface="Roboto"/>
                </a:rPr>
                <a:t>Optical Character Recognition</a:t>
              </a:r>
            </a:p>
          </p:txBody>
        </p:sp>
      </p:grpSp>
      <p:grpSp>
        <p:nvGrpSpPr>
          <p:cNvPr id="12" name="Group 11">
            <a:extLst>
              <a:ext uri="{FF2B5EF4-FFF2-40B4-BE49-F238E27FC236}">
                <a16:creationId xmlns:a16="http://schemas.microsoft.com/office/drawing/2014/main" id="{CB6E9C8B-9506-980E-ECCB-13EFD92C39F7}"/>
              </a:ext>
            </a:extLst>
          </p:cNvPr>
          <p:cNvGrpSpPr/>
          <p:nvPr/>
        </p:nvGrpSpPr>
        <p:grpSpPr>
          <a:xfrm>
            <a:off x="533400" y="3572954"/>
            <a:ext cx="4640328" cy="307777"/>
            <a:chOff x="533400" y="3800255"/>
            <a:chExt cx="4640328" cy="307777"/>
          </a:xfrm>
        </p:grpSpPr>
        <p:sp>
          <p:nvSpPr>
            <p:cNvPr id="249" name="Google Shape;249;p33"/>
            <p:cNvSpPr/>
            <p:nvPr/>
          </p:nvSpPr>
          <p:spPr>
            <a:xfrm>
              <a:off x="533400" y="3817043"/>
              <a:ext cx="1600200" cy="274200"/>
            </a:xfrm>
            <a:prstGeom prst="homePlate">
              <a:avLst>
                <a:gd name="adj" fmla="val 50000"/>
              </a:avLst>
            </a:prstGeom>
            <a:solidFill>
              <a:srgbClr val="BDD1C5"/>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LLM</a:t>
              </a:r>
              <a:endParaRPr lang="en-US" dirty="0"/>
            </a:p>
          </p:txBody>
        </p:sp>
        <p:sp>
          <p:nvSpPr>
            <p:cNvPr id="4" name="TextBox 3">
              <a:extLst>
                <a:ext uri="{FF2B5EF4-FFF2-40B4-BE49-F238E27FC236}">
                  <a16:creationId xmlns:a16="http://schemas.microsoft.com/office/drawing/2014/main" id="{A929CAF1-F09B-EB89-2B79-B50BEDDA93B9}"/>
                </a:ext>
              </a:extLst>
            </p:cNvPr>
            <p:cNvSpPr txBox="1"/>
            <p:nvPr/>
          </p:nvSpPr>
          <p:spPr>
            <a:xfrm>
              <a:off x="2194891" y="3800255"/>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B585A"/>
                  </a:solidFill>
                  <a:latin typeface="Roboto"/>
                  <a:ea typeface="Roboto"/>
                </a:rPr>
                <a:t>Large Language Models</a:t>
              </a:r>
            </a:p>
          </p:txBody>
        </p:sp>
      </p:grpSp>
      <p:grpSp>
        <p:nvGrpSpPr>
          <p:cNvPr id="13" name="Group 12">
            <a:extLst>
              <a:ext uri="{FF2B5EF4-FFF2-40B4-BE49-F238E27FC236}">
                <a16:creationId xmlns:a16="http://schemas.microsoft.com/office/drawing/2014/main" id="{D3C4D9D3-C2D2-E3CC-78A8-C0363485F71A}"/>
              </a:ext>
            </a:extLst>
          </p:cNvPr>
          <p:cNvGrpSpPr/>
          <p:nvPr/>
        </p:nvGrpSpPr>
        <p:grpSpPr>
          <a:xfrm>
            <a:off x="533400" y="4086706"/>
            <a:ext cx="4640328" cy="307777"/>
            <a:chOff x="533400" y="4314007"/>
            <a:chExt cx="4640328" cy="307777"/>
          </a:xfrm>
        </p:grpSpPr>
        <p:sp>
          <p:nvSpPr>
            <p:cNvPr id="250" name="Google Shape;250;p33"/>
            <p:cNvSpPr/>
            <p:nvPr/>
          </p:nvSpPr>
          <p:spPr>
            <a:xfrm>
              <a:off x="533400" y="4330795"/>
              <a:ext cx="1600200" cy="274200"/>
            </a:xfrm>
            <a:prstGeom prst="homePlate">
              <a:avLst>
                <a:gd name="adj" fmla="val 50000"/>
              </a:avLst>
            </a:prstGeom>
            <a:solidFill>
              <a:srgbClr val="82A2B1"/>
            </a:solidFill>
            <a:ln>
              <a:noFill/>
            </a:ln>
          </p:spPr>
          <p:txBody>
            <a:bodyPr spcFirstLastPara="1" wrap="square" lIns="91425" tIns="91425" rIns="91425" bIns="91425" anchor="ctr" anchorCtr="0">
              <a:noAutofit/>
            </a:bodyPr>
            <a:lstStyle/>
            <a:p>
              <a:pPr algn="ctr"/>
              <a:r>
                <a:rPr lang="en" sz="1000" b="1" dirty="0">
                  <a:solidFill>
                    <a:srgbClr val="FFFFFF"/>
                  </a:solidFill>
                  <a:latin typeface="Roboto"/>
                  <a:ea typeface="Roboto"/>
                  <a:cs typeface="Roboto"/>
                  <a:sym typeface="Roboto"/>
                </a:rPr>
                <a:t>Agents</a:t>
              </a:r>
              <a:endParaRPr lang="en-US" dirty="0"/>
            </a:p>
          </p:txBody>
        </p:sp>
        <p:sp>
          <p:nvSpPr>
            <p:cNvPr id="7" name="TextBox 6">
              <a:extLst>
                <a:ext uri="{FF2B5EF4-FFF2-40B4-BE49-F238E27FC236}">
                  <a16:creationId xmlns:a16="http://schemas.microsoft.com/office/drawing/2014/main" id="{9E541F7A-1096-4E3A-5F2B-8B0798438C22}"/>
                </a:ext>
              </a:extLst>
            </p:cNvPr>
            <p:cNvSpPr txBox="1"/>
            <p:nvPr/>
          </p:nvSpPr>
          <p:spPr>
            <a:xfrm>
              <a:off x="2194891" y="4314007"/>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B585A"/>
                  </a:solidFill>
                  <a:latin typeface="Roboto"/>
                  <a:ea typeface="Roboto"/>
                </a:rPr>
                <a:t>Agentic AI and Chat Bots</a:t>
              </a:r>
            </a:p>
          </p:txBody>
        </p:sp>
      </p:grpSp>
      <p:sp>
        <p:nvSpPr>
          <p:cNvPr id="15" name="Right Brace 14">
            <a:extLst>
              <a:ext uri="{FF2B5EF4-FFF2-40B4-BE49-F238E27FC236}">
                <a16:creationId xmlns:a16="http://schemas.microsoft.com/office/drawing/2014/main" id="{CDD25075-CFF3-5C2C-F45D-6432D82902EF}"/>
              </a:ext>
            </a:extLst>
          </p:cNvPr>
          <p:cNvSpPr/>
          <p:nvPr/>
        </p:nvSpPr>
        <p:spPr>
          <a:xfrm>
            <a:off x="5349239" y="1527762"/>
            <a:ext cx="458327" cy="338895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A18040FF-5E44-C043-A02E-310732DAFC28}"/>
              </a:ext>
            </a:extLst>
          </p:cNvPr>
          <p:cNvSpPr txBox="1"/>
          <p:nvPr/>
        </p:nvSpPr>
        <p:spPr>
          <a:xfrm>
            <a:off x="5976583" y="2744621"/>
            <a:ext cx="2766839" cy="954107"/>
          </a:xfrm>
          <a:prstGeom prst="rect">
            <a:avLst/>
          </a:prstGeom>
          <a:noFill/>
        </p:spPr>
        <p:txBody>
          <a:bodyPr wrap="square" lIns="91440" tIns="45720" rIns="91440" bIns="45720" rtlCol="0" anchor="t">
            <a:spAutoFit/>
          </a:bodyPr>
          <a:lstStyle/>
          <a:p>
            <a:r>
              <a:rPr lang="en-US">
                <a:solidFill>
                  <a:srgbClr val="4B585A"/>
                </a:solidFill>
                <a:latin typeface="Roboto"/>
                <a:ea typeface="Roboto"/>
                <a:cs typeface="Roboto"/>
                <a:sym typeface="Roboto"/>
              </a:rPr>
              <a:t>These technologies are often ‘orchestrated’ via different software tools (e.g., Microsoft, UiPath) to automate a process.</a:t>
            </a:r>
          </a:p>
        </p:txBody>
      </p:sp>
      <p:grpSp>
        <p:nvGrpSpPr>
          <p:cNvPr id="14" name="Group 13">
            <a:extLst>
              <a:ext uri="{FF2B5EF4-FFF2-40B4-BE49-F238E27FC236}">
                <a16:creationId xmlns:a16="http://schemas.microsoft.com/office/drawing/2014/main" id="{BADDB08C-6B7A-2D64-BB32-00FCE281E435}"/>
              </a:ext>
            </a:extLst>
          </p:cNvPr>
          <p:cNvGrpSpPr/>
          <p:nvPr/>
        </p:nvGrpSpPr>
        <p:grpSpPr>
          <a:xfrm>
            <a:off x="533399" y="4606250"/>
            <a:ext cx="4640328" cy="307777"/>
            <a:chOff x="533400" y="4314007"/>
            <a:chExt cx="4640328" cy="307777"/>
          </a:xfrm>
        </p:grpSpPr>
        <p:sp>
          <p:nvSpPr>
            <p:cNvPr id="17" name="Google Shape;250;p33">
              <a:extLst>
                <a:ext uri="{FF2B5EF4-FFF2-40B4-BE49-F238E27FC236}">
                  <a16:creationId xmlns:a16="http://schemas.microsoft.com/office/drawing/2014/main" id="{D5B9FDB2-48FB-C372-6E06-8355DE27FF31}"/>
                </a:ext>
              </a:extLst>
            </p:cNvPr>
            <p:cNvSpPr/>
            <p:nvPr/>
          </p:nvSpPr>
          <p:spPr>
            <a:xfrm>
              <a:off x="533400" y="4330795"/>
              <a:ext cx="1600200" cy="274200"/>
            </a:xfrm>
            <a:prstGeom prst="homePlate">
              <a:avLst>
                <a:gd name="adj" fmla="val 50000"/>
              </a:avLst>
            </a:prstGeom>
            <a:solidFill>
              <a:srgbClr val="D4A842"/>
            </a:solidFill>
            <a:ln>
              <a:noFill/>
            </a:ln>
          </p:spPr>
          <p:txBody>
            <a:bodyPr spcFirstLastPara="1" wrap="square" lIns="91425" tIns="91425" rIns="91425" bIns="91425" anchor="ctr" anchorCtr="0">
              <a:noAutofit/>
            </a:bodyPr>
            <a:lstStyle/>
            <a:p>
              <a:pPr marL="0" marR="0" lvl="0" indent="0" algn="ctr">
                <a:lnSpc>
                  <a:spcPct val="100000"/>
                </a:lnSpc>
                <a:spcBef>
                  <a:spcPts val="0"/>
                </a:spcBef>
                <a:spcAft>
                  <a:spcPts val="0"/>
                </a:spcAft>
                <a:buNone/>
              </a:pPr>
              <a:r>
                <a:rPr lang="en" sz="1000" b="1" dirty="0">
                  <a:solidFill>
                    <a:srgbClr val="FFFFFF"/>
                  </a:solidFill>
                  <a:latin typeface="Roboto"/>
                  <a:ea typeface="Roboto"/>
                  <a:cs typeface="Roboto"/>
                  <a:sym typeface="Roboto"/>
                </a:rPr>
                <a:t>Apps</a:t>
              </a:r>
              <a:endParaRPr lang="en" sz="1000" b="1" dirty="0">
                <a:solidFill>
                  <a:srgbClr val="FFFFFF"/>
                </a:solidFill>
                <a:latin typeface="Roboto"/>
                <a:ea typeface="Roboto"/>
                <a:cs typeface="Roboto"/>
              </a:endParaRPr>
            </a:p>
          </p:txBody>
        </p:sp>
        <p:sp>
          <p:nvSpPr>
            <p:cNvPr id="18" name="TextBox 17">
              <a:extLst>
                <a:ext uri="{FF2B5EF4-FFF2-40B4-BE49-F238E27FC236}">
                  <a16:creationId xmlns:a16="http://schemas.microsoft.com/office/drawing/2014/main" id="{CF434B5A-145F-05BA-6427-BF92E483DE1D}"/>
                </a:ext>
              </a:extLst>
            </p:cNvPr>
            <p:cNvSpPr txBox="1"/>
            <p:nvPr/>
          </p:nvSpPr>
          <p:spPr>
            <a:xfrm>
              <a:off x="2194891" y="4314007"/>
              <a:ext cx="29788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B585A"/>
                  </a:solidFill>
                  <a:latin typeface="Roboto"/>
                  <a:ea typeface="Roboto"/>
                </a:rPr>
                <a:t>Low Code App Development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3">
          <a:extLst>
            <a:ext uri="{FF2B5EF4-FFF2-40B4-BE49-F238E27FC236}">
              <a16:creationId xmlns:a16="http://schemas.microsoft.com/office/drawing/2014/main" id="{CE51B719-C8E6-8D04-BCAC-71B457163FAB}"/>
            </a:ext>
          </a:extLst>
        </p:cNvPr>
        <p:cNvGrpSpPr/>
        <p:nvPr/>
      </p:nvGrpSpPr>
      <p:grpSpPr>
        <a:xfrm>
          <a:off x="0" y="0"/>
          <a:ext cx="0" cy="0"/>
          <a:chOff x="0" y="0"/>
          <a:chExt cx="0" cy="0"/>
        </a:xfrm>
      </p:grpSpPr>
      <p:sp>
        <p:nvSpPr>
          <p:cNvPr id="284" name="Google Shape;284;p37">
            <a:extLst>
              <a:ext uri="{FF2B5EF4-FFF2-40B4-BE49-F238E27FC236}">
                <a16:creationId xmlns:a16="http://schemas.microsoft.com/office/drawing/2014/main" id="{02EDDF12-A267-6794-5E91-E85C169653A3}"/>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286" name="Google Shape;286;p37">
            <a:extLst>
              <a:ext uri="{FF2B5EF4-FFF2-40B4-BE49-F238E27FC236}">
                <a16:creationId xmlns:a16="http://schemas.microsoft.com/office/drawing/2014/main" id="{372D325A-D83C-B210-5E56-FD69D6E68B21}"/>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ETL defined</a:t>
            </a:r>
            <a:endParaRPr/>
          </a:p>
        </p:txBody>
      </p:sp>
      <p:sp>
        <p:nvSpPr>
          <p:cNvPr id="287" name="Google Shape;287;p37">
            <a:extLst>
              <a:ext uri="{FF2B5EF4-FFF2-40B4-BE49-F238E27FC236}">
                <a16:creationId xmlns:a16="http://schemas.microsoft.com/office/drawing/2014/main" id="{31FFDE75-7133-EE52-9437-1FF8B5419DBF}"/>
              </a:ext>
            </a:extLst>
          </p:cNvPr>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indent="0">
              <a:lnSpc>
                <a:spcPct val="114999"/>
              </a:lnSpc>
              <a:spcAft>
                <a:spcPts val="1200"/>
              </a:spcAft>
            </a:pPr>
            <a:r>
              <a:rPr lang="en"/>
              <a:t> </a:t>
            </a:r>
            <a:endParaRPr lang="en-US"/>
          </a:p>
        </p:txBody>
      </p:sp>
      <p:sp>
        <p:nvSpPr>
          <p:cNvPr id="292" name="Google Shape;292;p37">
            <a:extLst>
              <a:ext uri="{FF2B5EF4-FFF2-40B4-BE49-F238E27FC236}">
                <a16:creationId xmlns:a16="http://schemas.microsoft.com/office/drawing/2014/main" id="{4B2C022E-A994-80C2-E129-CB1822F70FD6}"/>
              </a:ext>
            </a:extLst>
          </p:cNvPr>
          <p:cNvSpPr/>
          <p:nvPr/>
        </p:nvSpPr>
        <p:spPr>
          <a:xfrm>
            <a:off x="0" y="0"/>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sym typeface="Roboto"/>
              </a:rPr>
              <a:t>ETL</a:t>
            </a:r>
            <a:endParaRPr sz="1000" b="1" i="0" u="none" strike="noStrike" cap="none">
              <a:solidFill>
                <a:srgbClr val="FFFFFF"/>
              </a:solidFill>
              <a:latin typeface="Roboto"/>
              <a:ea typeface="Roboto"/>
              <a:cs typeface="Roboto"/>
              <a:sym typeface="Roboto"/>
            </a:endParaRPr>
          </a:p>
        </p:txBody>
      </p:sp>
      <p:grpSp>
        <p:nvGrpSpPr>
          <p:cNvPr id="6" name="Group 5">
            <a:extLst>
              <a:ext uri="{FF2B5EF4-FFF2-40B4-BE49-F238E27FC236}">
                <a16:creationId xmlns:a16="http://schemas.microsoft.com/office/drawing/2014/main" id="{3D0BBE79-DCF9-5602-BA95-BABB6114A517}"/>
              </a:ext>
            </a:extLst>
          </p:cNvPr>
          <p:cNvGrpSpPr/>
          <p:nvPr/>
        </p:nvGrpSpPr>
        <p:grpSpPr>
          <a:xfrm>
            <a:off x="1092713" y="2483213"/>
            <a:ext cx="6960076" cy="2477722"/>
            <a:chOff x="568186" y="2600645"/>
            <a:chExt cx="6960076" cy="2477722"/>
          </a:xfrm>
        </p:grpSpPr>
        <p:sp>
          <p:nvSpPr>
            <p:cNvPr id="19" name="Google Shape;237;p30">
              <a:extLst>
                <a:ext uri="{FF2B5EF4-FFF2-40B4-BE49-F238E27FC236}">
                  <a16:creationId xmlns:a16="http://schemas.microsoft.com/office/drawing/2014/main" id="{1E836CEC-C51E-933C-2B97-BF22B9819883}"/>
                </a:ext>
              </a:extLst>
            </p:cNvPr>
            <p:cNvSpPr/>
            <p:nvPr/>
          </p:nvSpPr>
          <p:spPr>
            <a:xfrm>
              <a:off x="2294912" y="3703815"/>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 sz="1100" b="1">
                  <a:solidFill>
                    <a:srgbClr val="4B585A"/>
                  </a:solidFill>
                  <a:latin typeface="Roboto"/>
                  <a:ea typeface="Roboto"/>
                  <a:cs typeface="Roboto"/>
                  <a:sym typeface="Roboto"/>
                </a:rPr>
                <a:t>Transformation Engine</a:t>
              </a:r>
              <a:endParaRPr sz="1100" b="1" i="0" u="none" strike="noStrike" cap="none">
                <a:solidFill>
                  <a:srgbClr val="4B585A"/>
                </a:solidFill>
                <a:latin typeface="Roboto"/>
                <a:ea typeface="Roboto"/>
                <a:cs typeface="Roboto"/>
                <a:sym typeface="Roboto"/>
              </a:endParaRPr>
            </a:p>
          </p:txBody>
        </p:sp>
        <p:cxnSp>
          <p:nvCxnSpPr>
            <p:cNvPr id="20" name="Google Shape;238;p30">
              <a:extLst>
                <a:ext uri="{FF2B5EF4-FFF2-40B4-BE49-F238E27FC236}">
                  <a16:creationId xmlns:a16="http://schemas.microsoft.com/office/drawing/2014/main" id="{968F49CF-2FDD-5536-4D33-0E4234DAE09C}"/>
                </a:ext>
              </a:extLst>
            </p:cNvPr>
            <p:cNvCxnSpPr>
              <a:cxnSpLocks/>
            </p:cNvCxnSpPr>
            <p:nvPr/>
          </p:nvCxnSpPr>
          <p:spPr>
            <a:xfrm>
              <a:off x="3617612" y="4027065"/>
              <a:ext cx="404100" cy="0"/>
            </a:xfrm>
            <a:prstGeom prst="straightConnector1">
              <a:avLst/>
            </a:prstGeom>
            <a:noFill/>
            <a:ln w="9525" cap="flat" cmpd="sng">
              <a:solidFill>
                <a:srgbClr val="595959"/>
              </a:solidFill>
              <a:prstDash val="solid"/>
              <a:round/>
              <a:headEnd type="none" w="sm" len="sm"/>
              <a:tailEnd type="triangle" w="med" len="med"/>
            </a:ln>
          </p:spPr>
        </p:cxnSp>
        <p:sp>
          <p:nvSpPr>
            <p:cNvPr id="21" name="Google Shape;239;p30">
              <a:extLst>
                <a:ext uri="{FF2B5EF4-FFF2-40B4-BE49-F238E27FC236}">
                  <a16:creationId xmlns:a16="http://schemas.microsoft.com/office/drawing/2014/main" id="{71B5BFAE-B3DC-4201-8A2E-AECAD68EBE65}"/>
                </a:ext>
              </a:extLst>
            </p:cNvPr>
            <p:cNvSpPr/>
            <p:nvPr/>
          </p:nvSpPr>
          <p:spPr>
            <a:xfrm>
              <a:off x="4021637" y="3703815"/>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dk1"/>
                  </a:solidFill>
                  <a:latin typeface="Roboto"/>
                  <a:ea typeface="Roboto"/>
                  <a:cs typeface="Roboto"/>
                  <a:sym typeface="Roboto"/>
                </a:rPr>
                <a:t>Target Location</a:t>
              </a:r>
              <a:endParaRPr sz="1100" b="1" i="0" u="none" strike="noStrike" cap="none">
                <a:solidFill>
                  <a:srgbClr val="4B585A"/>
                </a:solidFill>
                <a:latin typeface="Roboto"/>
                <a:ea typeface="Roboto"/>
                <a:cs typeface="Roboto"/>
                <a:sym typeface="Roboto"/>
              </a:endParaRPr>
            </a:p>
          </p:txBody>
        </p:sp>
        <p:sp>
          <p:nvSpPr>
            <p:cNvPr id="22" name="Google Shape;240;p30">
              <a:extLst>
                <a:ext uri="{FF2B5EF4-FFF2-40B4-BE49-F238E27FC236}">
                  <a16:creationId xmlns:a16="http://schemas.microsoft.com/office/drawing/2014/main" id="{6B986510-5B0C-2B1E-CA25-EB9BD3DE2A10}"/>
                </a:ext>
              </a:extLst>
            </p:cNvPr>
            <p:cNvSpPr/>
            <p:nvPr/>
          </p:nvSpPr>
          <p:spPr>
            <a:xfrm>
              <a:off x="6205562" y="3703815"/>
              <a:ext cx="1322700" cy="646500"/>
            </a:xfrm>
            <a:prstGeom prst="roundRect">
              <a:avLst>
                <a:gd name="adj" fmla="val 16667"/>
              </a:avLst>
            </a:prstGeom>
            <a:solidFill>
              <a:schemeClr val="dk2"/>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lt1"/>
                  </a:solidFill>
                  <a:latin typeface="Roboto"/>
                  <a:ea typeface="Roboto"/>
                  <a:cs typeface="Roboto"/>
                  <a:sym typeface="Roboto"/>
                </a:rPr>
                <a:t>Automation Platform</a:t>
              </a:r>
              <a:endParaRPr sz="1100" b="1" i="0" u="none" strike="noStrike" cap="none">
                <a:solidFill>
                  <a:schemeClr val="lt1"/>
                </a:solidFill>
                <a:latin typeface="Roboto"/>
                <a:ea typeface="Roboto"/>
                <a:cs typeface="Roboto"/>
                <a:sym typeface="Roboto"/>
              </a:endParaRPr>
            </a:p>
          </p:txBody>
        </p:sp>
        <p:cxnSp>
          <p:nvCxnSpPr>
            <p:cNvPr id="23" name="Google Shape;241;p30">
              <a:extLst>
                <a:ext uri="{FF2B5EF4-FFF2-40B4-BE49-F238E27FC236}">
                  <a16:creationId xmlns:a16="http://schemas.microsoft.com/office/drawing/2014/main" id="{27218147-8427-01B5-9EC3-84227E36EE8B}"/>
                </a:ext>
              </a:extLst>
            </p:cNvPr>
            <p:cNvCxnSpPr>
              <a:cxnSpLocks/>
            </p:cNvCxnSpPr>
            <p:nvPr/>
          </p:nvCxnSpPr>
          <p:spPr>
            <a:xfrm>
              <a:off x="5344337" y="4027065"/>
              <a:ext cx="861300" cy="0"/>
            </a:xfrm>
            <a:prstGeom prst="straightConnector1">
              <a:avLst/>
            </a:prstGeom>
            <a:noFill/>
            <a:ln w="9525" cap="flat" cmpd="sng">
              <a:solidFill>
                <a:srgbClr val="595959"/>
              </a:solidFill>
              <a:prstDash val="dash"/>
              <a:round/>
              <a:headEnd type="triangle" w="sm" len="sm"/>
              <a:tailEnd type="triangle" w="med" len="med"/>
            </a:ln>
          </p:spPr>
        </p:cxnSp>
        <p:sp>
          <p:nvSpPr>
            <p:cNvPr id="24" name="Google Shape;242;p30">
              <a:extLst>
                <a:ext uri="{FF2B5EF4-FFF2-40B4-BE49-F238E27FC236}">
                  <a16:creationId xmlns:a16="http://schemas.microsoft.com/office/drawing/2014/main" id="{660F6F78-F278-E59F-081F-DB5E08DBFE89}"/>
                </a:ext>
              </a:extLst>
            </p:cNvPr>
            <p:cNvSpPr/>
            <p:nvPr/>
          </p:nvSpPr>
          <p:spPr>
            <a:xfrm>
              <a:off x="568186" y="3170415"/>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dk1"/>
                  </a:solidFill>
                  <a:latin typeface="Roboto"/>
                  <a:ea typeface="Roboto"/>
                  <a:cs typeface="Roboto"/>
                  <a:sym typeface="Roboto"/>
                </a:rPr>
                <a:t>Data Source 1</a:t>
              </a:r>
              <a:endParaRPr sz="1100" b="1" i="0" u="none" strike="noStrike" cap="none">
                <a:solidFill>
                  <a:srgbClr val="4B585A"/>
                </a:solidFill>
                <a:latin typeface="Roboto"/>
                <a:ea typeface="Roboto"/>
                <a:cs typeface="Roboto"/>
                <a:sym typeface="Roboto"/>
              </a:endParaRPr>
            </a:p>
          </p:txBody>
        </p:sp>
        <p:sp>
          <p:nvSpPr>
            <p:cNvPr id="25" name="Google Shape;243;p30">
              <a:extLst>
                <a:ext uri="{FF2B5EF4-FFF2-40B4-BE49-F238E27FC236}">
                  <a16:creationId xmlns:a16="http://schemas.microsoft.com/office/drawing/2014/main" id="{77A170E5-8034-BA2B-3FD8-21429A7AF048}"/>
                </a:ext>
              </a:extLst>
            </p:cNvPr>
            <p:cNvSpPr/>
            <p:nvPr/>
          </p:nvSpPr>
          <p:spPr>
            <a:xfrm>
              <a:off x="568187" y="4320465"/>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dk1"/>
                  </a:solidFill>
                  <a:latin typeface="Roboto"/>
                  <a:ea typeface="Roboto"/>
                  <a:cs typeface="Roboto"/>
                  <a:sym typeface="Roboto"/>
                </a:rPr>
                <a:t>Data Source 2</a:t>
              </a:r>
              <a:endParaRPr sz="1100" b="1" i="0" u="none" strike="noStrike" cap="none">
                <a:solidFill>
                  <a:srgbClr val="4B585A"/>
                </a:solidFill>
                <a:latin typeface="Roboto"/>
                <a:ea typeface="Roboto"/>
                <a:cs typeface="Roboto"/>
                <a:sym typeface="Roboto"/>
              </a:endParaRPr>
            </a:p>
          </p:txBody>
        </p:sp>
        <p:cxnSp>
          <p:nvCxnSpPr>
            <p:cNvPr id="26" name="Google Shape;244;p30">
              <a:extLst>
                <a:ext uri="{FF2B5EF4-FFF2-40B4-BE49-F238E27FC236}">
                  <a16:creationId xmlns:a16="http://schemas.microsoft.com/office/drawing/2014/main" id="{FC0BCFDB-0FC2-A108-B92B-1F66A83B88C4}"/>
                </a:ext>
              </a:extLst>
            </p:cNvPr>
            <p:cNvCxnSpPr>
              <a:cxnSpLocks/>
            </p:cNvCxnSpPr>
            <p:nvPr/>
          </p:nvCxnSpPr>
          <p:spPr>
            <a:xfrm>
              <a:off x="1890886" y="3493665"/>
              <a:ext cx="404100" cy="533400"/>
            </a:xfrm>
            <a:prstGeom prst="bentConnector3">
              <a:avLst>
                <a:gd name="adj1" fmla="val 49991"/>
              </a:avLst>
            </a:prstGeom>
            <a:noFill/>
            <a:ln w="9525" cap="flat" cmpd="sng">
              <a:solidFill>
                <a:schemeClr val="dk1"/>
              </a:solidFill>
              <a:prstDash val="solid"/>
              <a:round/>
              <a:headEnd type="none" w="med" len="med"/>
              <a:tailEnd type="none" w="med" len="med"/>
            </a:ln>
          </p:spPr>
        </p:cxnSp>
        <p:cxnSp>
          <p:nvCxnSpPr>
            <p:cNvPr id="27" name="Google Shape;245;p30">
              <a:extLst>
                <a:ext uri="{FF2B5EF4-FFF2-40B4-BE49-F238E27FC236}">
                  <a16:creationId xmlns:a16="http://schemas.microsoft.com/office/drawing/2014/main" id="{5C653647-0272-F90F-018E-C758DDD2D633}"/>
                </a:ext>
              </a:extLst>
            </p:cNvPr>
            <p:cNvCxnSpPr>
              <a:cxnSpLocks/>
            </p:cNvCxnSpPr>
            <p:nvPr/>
          </p:nvCxnSpPr>
          <p:spPr>
            <a:xfrm rot="10800000" flipH="1">
              <a:off x="1890887" y="4027215"/>
              <a:ext cx="404100" cy="616500"/>
            </a:xfrm>
            <a:prstGeom prst="bentConnector3">
              <a:avLst>
                <a:gd name="adj1" fmla="val 49991"/>
              </a:avLst>
            </a:prstGeom>
            <a:noFill/>
            <a:ln w="9525" cap="flat" cmpd="sng">
              <a:solidFill>
                <a:schemeClr val="dk1"/>
              </a:solidFill>
              <a:prstDash val="solid"/>
              <a:round/>
              <a:headEnd type="none" w="med" len="med"/>
              <a:tailEnd type="triangle" w="med" len="med"/>
            </a:ln>
          </p:spPr>
        </p:cxnSp>
        <p:sp>
          <p:nvSpPr>
            <p:cNvPr id="28" name="Google Shape;246;p30">
              <a:extLst>
                <a:ext uri="{FF2B5EF4-FFF2-40B4-BE49-F238E27FC236}">
                  <a16:creationId xmlns:a16="http://schemas.microsoft.com/office/drawing/2014/main" id="{0819EE85-B8D2-945A-993E-9AEE83771752}"/>
                </a:ext>
              </a:extLst>
            </p:cNvPr>
            <p:cNvSpPr txBox="1"/>
            <p:nvPr/>
          </p:nvSpPr>
          <p:spPr>
            <a:xfrm>
              <a:off x="568187" y="2600645"/>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rgbClr val="085631"/>
                  </a:solidFill>
                  <a:latin typeface="Roboto"/>
                  <a:ea typeface="Roboto"/>
                  <a:cs typeface="Roboto"/>
                  <a:sym typeface="Roboto"/>
                </a:rPr>
                <a:t>Extract</a:t>
              </a:r>
              <a:endParaRPr sz="1600">
                <a:solidFill>
                  <a:srgbClr val="085631"/>
                </a:solidFill>
                <a:latin typeface="Roboto"/>
                <a:ea typeface="Roboto"/>
                <a:cs typeface="Roboto"/>
                <a:sym typeface="Roboto"/>
              </a:endParaRPr>
            </a:p>
          </p:txBody>
        </p:sp>
        <p:sp>
          <p:nvSpPr>
            <p:cNvPr id="29" name="Google Shape;247;p30">
              <a:extLst>
                <a:ext uri="{FF2B5EF4-FFF2-40B4-BE49-F238E27FC236}">
                  <a16:creationId xmlns:a16="http://schemas.microsoft.com/office/drawing/2014/main" id="{D9C30CDE-338E-294F-BEBC-23434812FDF7}"/>
                </a:ext>
              </a:extLst>
            </p:cNvPr>
            <p:cNvSpPr txBox="1"/>
            <p:nvPr/>
          </p:nvSpPr>
          <p:spPr>
            <a:xfrm>
              <a:off x="2294912" y="2600645"/>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rgbClr val="085631"/>
                  </a:solidFill>
                  <a:latin typeface="Roboto"/>
                  <a:ea typeface="Roboto"/>
                  <a:cs typeface="Roboto"/>
                  <a:sym typeface="Roboto"/>
                </a:rPr>
                <a:t>Transform</a:t>
              </a:r>
              <a:endParaRPr sz="1600">
                <a:solidFill>
                  <a:srgbClr val="085631"/>
                </a:solidFill>
                <a:latin typeface="Roboto"/>
                <a:ea typeface="Roboto"/>
                <a:cs typeface="Roboto"/>
                <a:sym typeface="Roboto"/>
              </a:endParaRPr>
            </a:p>
          </p:txBody>
        </p:sp>
        <p:sp>
          <p:nvSpPr>
            <p:cNvPr id="30" name="Google Shape;248;p30">
              <a:extLst>
                <a:ext uri="{FF2B5EF4-FFF2-40B4-BE49-F238E27FC236}">
                  <a16:creationId xmlns:a16="http://schemas.microsoft.com/office/drawing/2014/main" id="{47CA083F-30FD-0A8B-BCB3-BC6FDAF71290}"/>
                </a:ext>
              </a:extLst>
            </p:cNvPr>
            <p:cNvSpPr txBox="1"/>
            <p:nvPr/>
          </p:nvSpPr>
          <p:spPr>
            <a:xfrm>
              <a:off x="4021637" y="2600645"/>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rgbClr val="085631"/>
                  </a:solidFill>
                  <a:latin typeface="Roboto"/>
                  <a:ea typeface="Roboto"/>
                  <a:cs typeface="Roboto"/>
                  <a:sym typeface="Roboto"/>
                </a:rPr>
                <a:t>Load</a:t>
              </a:r>
              <a:endParaRPr sz="1600">
                <a:solidFill>
                  <a:srgbClr val="085631"/>
                </a:solidFill>
                <a:latin typeface="Roboto"/>
                <a:ea typeface="Roboto"/>
                <a:cs typeface="Roboto"/>
                <a:sym typeface="Roboto"/>
              </a:endParaRPr>
            </a:p>
          </p:txBody>
        </p:sp>
        <p:sp>
          <p:nvSpPr>
            <p:cNvPr id="31" name="Google Shape;249;p30">
              <a:extLst>
                <a:ext uri="{FF2B5EF4-FFF2-40B4-BE49-F238E27FC236}">
                  <a16:creationId xmlns:a16="http://schemas.microsoft.com/office/drawing/2014/main" id="{7EE1B2A6-9F8D-4E4A-C896-058F10FD202E}"/>
                </a:ext>
              </a:extLst>
            </p:cNvPr>
            <p:cNvSpPr txBox="1"/>
            <p:nvPr/>
          </p:nvSpPr>
          <p:spPr>
            <a:xfrm>
              <a:off x="6205562" y="2600645"/>
              <a:ext cx="1322700" cy="331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600">
                  <a:solidFill>
                    <a:srgbClr val="085631"/>
                  </a:solidFill>
                  <a:latin typeface="Roboto"/>
                  <a:ea typeface="Roboto"/>
                  <a:cs typeface="Roboto"/>
                  <a:sym typeface="Roboto"/>
                </a:rPr>
                <a:t>Pickup</a:t>
              </a:r>
              <a:endParaRPr sz="1600">
                <a:solidFill>
                  <a:srgbClr val="085631"/>
                </a:solidFill>
                <a:latin typeface="Roboto"/>
                <a:ea typeface="Roboto"/>
                <a:cs typeface="Roboto"/>
                <a:sym typeface="Roboto"/>
              </a:endParaRPr>
            </a:p>
          </p:txBody>
        </p:sp>
        <p:cxnSp>
          <p:nvCxnSpPr>
            <p:cNvPr id="32" name="Google Shape;250;p30">
              <a:extLst>
                <a:ext uri="{FF2B5EF4-FFF2-40B4-BE49-F238E27FC236}">
                  <a16:creationId xmlns:a16="http://schemas.microsoft.com/office/drawing/2014/main" id="{BF602C62-8772-BDB5-8B14-9E625A0509A7}"/>
                </a:ext>
              </a:extLst>
            </p:cNvPr>
            <p:cNvCxnSpPr/>
            <p:nvPr/>
          </p:nvCxnSpPr>
          <p:spPr>
            <a:xfrm>
              <a:off x="5805284" y="2785583"/>
              <a:ext cx="6970" cy="2292784"/>
            </a:xfrm>
            <a:prstGeom prst="straightConnector1">
              <a:avLst/>
            </a:prstGeom>
            <a:noFill/>
            <a:ln w="9525" cap="flat" cmpd="sng">
              <a:solidFill>
                <a:schemeClr val="dk2"/>
              </a:solidFill>
              <a:prstDash val="solid"/>
              <a:round/>
              <a:headEnd type="none" w="med" len="med"/>
              <a:tailEnd type="none" w="med" len="med"/>
            </a:ln>
          </p:spPr>
        </p:cxnSp>
      </p:grpSp>
      <p:sp>
        <p:nvSpPr>
          <p:cNvPr id="8" name="Text Placeholder 7">
            <a:extLst>
              <a:ext uri="{FF2B5EF4-FFF2-40B4-BE49-F238E27FC236}">
                <a16:creationId xmlns:a16="http://schemas.microsoft.com/office/drawing/2014/main" id="{D3331F64-E17E-011B-AF56-8DADA4542760}"/>
              </a:ext>
            </a:extLst>
          </p:cNvPr>
          <p:cNvSpPr>
            <a:spLocks noGrp="1"/>
          </p:cNvSpPr>
          <p:nvPr>
            <p:ph type="body" idx="1"/>
          </p:nvPr>
        </p:nvSpPr>
        <p:spPr>
          <a:xfrm>
            <a:off x="457200" y="1227777"/>
            <a:ext cx="8229600" cy="3310500"/>
          </a:xfrm>
        </p:spPr>
        <p:txBody>
          <a:bodyPr/>
          <a:lstStyle/>
          <a:p>
            <a:pPr marL="152400" indent="0">
              <a:buNone/>
            </a:pPr>
            <a:r>
              <a:rPr lang="en" sz="1400" b="1">
                <a:solidFill>
                  <a:schemeClr val="dk1"/>
                </a:solidFill>
              </a:rPr>
              <a:t>Extract Transform and Load (ETL)</a:t>
            </a:r>
            <a:r>
              <a:rPr lang="en" sz="1400">
                <a:solidFill>
                  <a:schemeClr val="dk1"/>
                </a:solidFill>
              </a:rPr>
              <a:t> - is a data integration process used to combine data from multiple sources into a central repository. It involves extracting data, transforming it to conform to a unified schema, and then loading it into the target system for analysis and reporting.</a:t>
            </a:r>
            <a:endParaRPr lang="en-US">
              <a:solidFill>
                <a:schemeClr val="dk1"/>
              </a:solidFill>
            </a:endParaRPr>
          </a:p>
        </p:txBody>
      </p:sp>
      <p:sp>
        <p:nvSpPr>
          <p:cNvPr id="2" name="TextBox 1">
            <a:extLst>
              <a:ext uri="{FF2B5EF4-FFF2-40B4-BE49-F238E27FC236}">
                <a16:creationId xmlns:a16="http://schemas.microsoft.com/office/drawing/2014/main" id="{7B5E836A-0728-8F91-3782-0091FAC8CD65}"/>
              </a:ext>
            </a:extLst>
          </p:cNvPr>
          <p:cNvSpPr txBox="1"/>
          <p:nvPr/>
        </p:nvSpPr>
        <p:spPr>
          <a:xfrm>
            <a:off x="6538823" y="4232883"/>
            <a:ext cx="1682151" cy="738664"/>
          </a:xfrm>
          <a:prstGeom prst="rect">
            <a:avLst/>
          </a:prstGeom>
          <a:noFill/>
        </p:spPr>
        <p:txBody>
          <a:bodyPr wrap="square" rtlCol="0">
            <a:spAutoFit/>
          </a:bodyPr>
          <a:lstStyle/>
          <a:p>
            <a:r>
              <a:rPr lang="en-US" sz="1050" i="1">
                <a:solidFill>
                  <a:schemeClr val="dk1"/>
                </a:solidFill>
                <a:latin typeface="Roboto"/>
                <a:ea typeface="Roboto"/>
                <a:sym typeface="Roboto"/>
              </a:rPr>
              <a:t>ETL is commonly used to create lists of accounts to be worked by an </a:t>
            </a:r>
            <a:r>
              <a:rPr lang="en-US" sz="1050" i="1">
                <a:solidFill>
                  <a:schemeClr val="dk1"/>
                </a:solidFill>
                <a:latin typeface="Roboto"/>
                <a:ea typeface="Roboto"/>
              </a:rPr>
              <a:t>automation </a:t>
            </a:r>
          </a:p>
        </p:txBody>
      </p:sp>
    </p:spTree>
    <p:extLst>
      <p:ext uri="{BB962C8B-B14F-4D97-AF65-F5344CB8AC3E}">
        <p14:creationId xmlns:p14="http://schemas.microsoft.com/office/powerpoint/2010/main" val="3938648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286" name="Google Shape;286;p37"/>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ETL breakdown</a:t>
            </a:r>
          </a:p>
        </p:txBody>
      </p:sp>
      <p:sp>
        <p:nvSpPr>
          <p:cNvPr id="287" name="Google Shape;287;p37"/>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indent="0">
              <a:lnSpc>
                <a:spcPct val="114999"/>
              </a:lnSpc>
              <a:spcAft>
                <a:spcPts val="1200"/>
              </a:spcAft>
            </a:pPr>
            <a:endParaRPr lang="en"/>
          </a:p>
        </p:txBody>
      </p:sp>
      <p:sp>
        <p:nvSpPr>
          <p:cNvPr id="292" name="Google Shape;292;p37"/>
          <p:cNvSpPr/>
          <p:nvPr/>
        </p:nvSpPr>
        <p:spPr>
          <a:xfrm>
            <a:off x="0" y="0"/>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sym typeface="Roboto"/>
              </a:rPr>
              <a:t>ETL</a:t>
            </a:r>
            <a:endParaRPr sz="1000" b="1" i="0" u="none" strike="noStrike" cap="none">
              <a:solidFill>
                <a:srgbClr val="FFFFFF"/>
              </a:solidFill>
              <a:latin typeface="Roboto"/>
              <a:ea typeface="Roboto"/>
              <a:cs typeface="Roboto"/>
              <a:sym typeface="Roboto"/>
            </a:endParaRPr>
          </a:p>
        </p:txBody>
      </p:sp>
      <p:sp>
        <p:nvSpPr>
          <p:cNvPr id="17" name="TextBox 16">
            <a:extLst>
              <a:ext uri="{FF2B5EF4-FFF2-40B4-BE49-F238E27FC236}">
                <a16:creationId xmlns:a16="http://schemas.microsoft.com/office/drawing/2014/main" id="{24C2415F-783F-4122-F782-5351B5E1221E}"/>
              </a:ext>
            </a:extLst>
          </p:cNvPr>
          <p:cNvSpPr txBox="1"/>
          <p:nvPr/>
        </p:nvSpPr>
        <p:spPr>
          <a:xfrm>
            <a:off x="454411" y="1597413"/>
            <a:ext cx="8221236"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4B585A"/>
                </a:solidFill>
                <a:latin typeface="Roboto"/>
                <a:ea typeface="Roboto"/>
                <a:sym typeface="Roboto"/>
              </a:rPr>
              <a:t>Extract</a:t>
            </a:r>
            <a:r>
              <a:rPr lang="en-US" b="1">
                <a:solidFill>
                  <a:srgbClr val="4B585A"/>
                </a:solidFill>
                <a:latin typeface="Roboto"/>
                <a:ea typeface="Roboto"/>
              </a:rPr>
              <a:t>: </a:t>
            </a:r>
            <a:r>
              <a:rPr lang="en-US">
                <a:solidFill>
                  <a:srgbClr val="4B585A"/>
                </a:solidFill>
                <a:latin typeface="Roboto"/>
                <a:ea typeface="Roboto"/>
                <a:cs typeface="Roboto"/>
              </a:rPr>
              <a:t>This stage involves pulling data from various sources, which can include databases, files, APIs, or other systems. The extraction process can involve reading data, validating it, and potentially filtering out irrelevant information. </a:t>
            </a:r>
          </a:p>
          <a:p>
            <a:endParaRPr lang="en-US">
              <a:solidFill>
                <a:srgbClr val="4B585A"/>
              </a:solidFill>
              <a:latin typeface="Roboto"/>
              <a:ea typeface="Roboto"/>
              <a:cs typeface="Roboto"/>
            </a:endParaRPr>
          </a:p>
          <a:p>
            <a:r>
              <a:rPr lang="en-US" b="1">
                <a:solidFill>
                  <a:srgbClr val="4B585A"/>
                </a:solidFill>
                <a:latin typeface="Roboto"/>
                <a:ea typeface="Roboto"/>
              </a:rPr>
              <a:t>Transform</a:t>
            </a:r>
            <a:r>
              <a:rPr lang="en-US">
                <a:solidFill>
                  <a:srgbClr val="4B585A"/>
                </a:solidFill>
                <a:latin typeface="Roboto"/>
                <a:ea typeface="Roboto"/>
                <a:cs typeface="Roboto"/>
              </a:rPr>
              <a:t>: Once the data is extracted, it's transformed to ensure it's clean, consistent, and in a format suitable for the target system. Common transformation tasks include: </a:t>
            </a:r>
          </a:p>
          <a:p>
            <a:pPr marL="285750" indent="-285750">
              <a:buChar char="•"/>
            </a:pPr>
            <a:r>
              <a:rPr lang="en-US" b="1">
                <a:solidFill>
                  <a:srgbClr val="4B585A"/>
                </a:solidFill>
                <a:latin typeface="Roboto"/>
                <a:ea typeface="Roboto"/>
                <a:cs typeface="Roboto"/>
              </a:rPr>
              <a:t>Data cleaning:</a:t>
            </a:r>
            <a:r>
              <a:rPr lang="en-US">
                <a:solidFill>
                  <a:srgbClr val="4B585A"/>
                </a:solidFill>
                <a:latin typeface="Roboto"/>
                <a:ea typeface="Roboto"/>
                <a:cs typeface="Roboto"/>
              </a:rPr>
              <a:t> Removing duplicates, handling missing values, and correcting errors.</a:t>
            </a:r>
          </a:p>
          <a:p>
            <a:pPr marL="285750" indent="-285750">
              <a:buChar char="•"/>
            </a:pPr>
            <a:r>
              <a:rPr lang="en-US" b="1">
                <a:solidFill>
                  <a:srgbClr val="4B585A"/>
                </a:solidFill>
                <a:latin typeface="Roboto"/>
                <a:ea typeface="Roboto"/>
                <a:cs typeface="Roboto"/>
              </a:rPr>
              <a:t>Data conversion:</a:t>
            </a:r>
            <a:r>
              <a:rPr lang="en-US">
                <a:solidFill>
                  <a:srgbClr val="4B585A"/>
                </a:solidFill>
                <a:latin typeface="Roboto"/>
                <a:ea typeface="Roboto"/>
                <a:cs typeface="Roboto"/>
              </a:rPr>
              <a:t> Converting data types, formats, or values to match the schema of the target system. </a:t>
            </a:r>
          </a:p>
          <a:p>
            <a:pPr marL="285750" indent="-285750">
              <a:buChar char="•"/>
            </a:pPr>
            <a:r>
              <a:rPr lang="en-US" b="1">
                <a:solidFill>
                  <a:srgbClr val="4B585A"/>
                </a:solidFill>
                <a:latin typeface="Roboto"/>
                <a:ea typeface="Roboto"/>
                <a:cs typeface="Roboto"/>
              </a:rPr>
              <a:t>Data joining:</a:t>
            </a:r>
            <a:r>
              <a:rPr lang="en-US">
                <a:solidFill>
                  <a:srgbClr val="4B585A"/>
                </a:solidFill>
                <a:latin typeface="Roboto"/>
                <a:ea typeface="Roboto"/>
                <a:cs typeface="Roboto"/>
              </a:rPr>
              <a:t> Combining data from multiple tables based on common fields.</a:t>
            </a:r>
            <a:endParaRPr lang="en-US">
              <a:latin typeface="Roboto"/>
              <a:ea typeface="Roboto"/>
              <a:cs typeface="Roboto"/>
            </a:endParaRPr>
          </a:p>
          <a:p>
            <a:endParaRPr lang="en-US">
              <a:solidFill>
                <a:srgbClr val="4B585A"/>
              </a:solidFill>
              <a:latin typeface="Roboto"/>
              <a:ea typeface="Roboto"/>
              <a:cs typeface="Roboto"/>
            </a:endParaRPr>
          </a:p>
          <a:p>
            <a:r>
              <a:rPr lang="en-US" b="1">
                <a:solidFill>
                  <a:srgbClr val="4B585A"/>
                </a:solidFill>
                <a:latin typeface="Roboto"/>
                <a:ea typeface="Roboto"/>
                <a:sym typeface="Roboto"/>
              </a:rPr>
              <a:t>Load</a:t>
            </a:r>
            <a:r>
              <a:rPr lang="en-US">
                <a:solidFill>
                  <a:srgbClr val="4B585A"/>
                </a:solidFill>
                <a:latin typeface="Roboto"/>
                <a:ea typeface="Roboto"/>
              </a:rPr>
              <a:t>: The final step involves loading the transformed data into the target system, which could be a data warehouse, data lake, or a folder. </a:t>
            </a:r>
            <a:endParaRPr lang="en-US">
              <a:latin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AA40E5-561C-5819-5976-792C3C776C2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a:t>7</a:t>
            </a:fld>
            <a:endParaRPr lang="en"/>
          </a:p>
        </p:txBody>
      </p:sp>
      <p:sp>
        <p:nvSpPr>
          <p:cNvPr id="3" name="Text Placeholder 2">
            <a:extLst>
              <a:ext uri="{FF2B5EF4-FFF2-40B4-BE49-F238E27FC236}">
                <a16:creationId xmlns:a16="http://schemas.microsoft.com/office/drawing/2014/main" id="{32D3F214-5B6D-0E61-53D2-1414CB9E3984}"/>
              </a:ext>
            </a:extLst>
          </p:cNvPr>
          <p:cNvSpPr>
            <a:spLocks noGrp="1"/>
          </p:cNvSpPr>
          <p:nvPr>
            <p:ph type="body" idx="1"/>
          </p:nvPr>
        </p:nvSpPr>
        <p:spPr/>
        <p:txBody>
          <a:bodyPr/>
          <a:lstStyle/>
          <a:p>
            <a:pPr marL="152400" indent="0">
              <a:lnSpc>
                <a:spcPct val="100000"/>
              </a:lnSpc>
              <a:buNone/>
            </a:pPr>
            <a:r>
              <a:rPr lang="en-US" sz="1400" b="1">
                <a:cs typeface="Segoe UI"/>
              </a:rPr>
              <a:t>Why is ETL important?</a:t>
            </a:r>
          </a:p>
          <a:p>
            <a:pPr marL="152400" indent="0">
              <a:lnSpc>
                <a:spcPct val="100000"/>
              </a:lnSpc>
              <a:buNone/>
            </a:pPr>
            <a:endParaRPr lang="en-US" sz="1400">
              <a:cs typeface="Segoe UI"/>
            </a:endParaRPr>
          </a:p>
          <a:p>
            <a:pPr marL="152400" indent="0">
              <a:lnSpc>
                <a:spcPct val="100000"/>
              </a:lnSpc>
              <a:buNone/>
            </a:pPr>
            <a:r>
              <a:rPr lang="en-US" sz="1400">
                <a:cs typeface="Segoe UI"/>
              </a:rPr>
              <a:t>ETL is crucial for organizations that need to combine data from diverse sources for analysis, reporting, and business intelligence. By cleaning, transforming, and consolidating data, ETL enables businesses to gain a more comprehensive and accurate view of their operations, leading to better decision-making. It is commonly used to create a list of accounts that will be worked by an automation. </a:t>
            </a:r>
          </a:p>
          <a:p>
            <a:pPr>
              <a:lnSpc>
                <a:spcPct val="100000"/>
              </a:lnSpc>
            </a:pPr>
            <a:endParaRPr lang="en-US" sz="1400">
              <a:cs typeface="Segoe UI"/>
            </a:endParaRPr>
          </a:p>
          <a:p>
            <a:pPr marL="152400" indent="0">
              <a:lnSpc>
                <a:spcPct val="100000"/>
              </a:lnSpc>
              <a:buNone/>
            </a:pPr>
            <a:r>
              <a:rPr lang="en-US" sz="1400" b="1">
                <a:cs typeface="Segoe UI"/>
              </a:rPr>
              <a:t>Example:</a:t>
            </a:r>
          </a:p>
          <a:p>
            <a:pPr marL="152400" indent="0">
              <a:lnSpc>
                <a:spcPct val="100000"/>
              </a:lnSpc>
              <a:buNone/>
            </a:pPr>
            <a:endParaRPr lang="en-US" sz="1400">
              <a:cs typeface="Segoe UI"/>
            </a:endParaRPr>
          </a:p>
          <a:p>
            <a:pPr marL="152400" indent="0">
              <a:lnSpc>
                <a:spcPct val="100000"/>
              </a:lnSpc>
              <a:buNone/>
            </a:pPr>
            <a:r>
              <a:rPr lang="en-US" sz="1400">
                <a:cs typeface="Segoe UI"/>
              </a:rPr>
              <a:t>Imagine you want to automate a process that requires data from the EMR and a 3rd party vendor (e.g., Experian). ETL would be used to extract the data from both software systems, standardize, and then loaded into a database. That new data set would be used for analysis or as an input into a future automation. </a:t>
            </a:r>
            <a:endParaRPr lang="en-US"/>
          </a:p>
          <a:p>
            <a:pPr>
              <a:lnSpc>
                <a:spcPct val="100000"/>
              </a:lnSpc>
            </a:pPr>
            <a:endParaRPr lang="en-US" sz="1400">
              <a:cs typeface="Segoe UI"/>
            </a:endParaRPr>
          </a:p>
          <a:p>
            <a:pPr>
              <a:lnSpc>
                <a:spcPct val="114999"/>
              </a:lnSpc>
            </a:pPr>
            <a:endParaRPr lang="en-US"/>
          </a:p>
        </p:txBody>
      </p:sp>
      <p:sp>
        <p:nvSpPr>
          <p:cNvPr id="4" name="Title 3">
            <a:extLst>
              <a:ext uri="{FF2B5EF4-FFF2-40B4-BE49-F238E27FC236}">
                <a16:creationId xmlns:a16="http://schemas.microsoft.com/office/drawing/2014/main" id="{40624A26-299B-2AA2-7EEE-D4CFA90241DE}"/>
              </a:ext>
            </a:extLst>
          </p:cNvPr>
          <p:cNvSpPr>
            <a:spLocks noGrp="1"/>
          </p:cNvSpPr>
          <p:nvPr>
            <p:ph type="title"/>
          </p:nvPr>
        </p:nvSpPr>
        <p:spPr/>
        <p:txBody>
          <a:bodyPr/>
          <a:lstStyle/>
          <a:p>
            <a:r>
              <a:rPr lang="en-US"/>
              <a:t>Why ETL is important?</a:t>
            </a:r>
          </a:p>
        </p:txBody>
      </p:sp>
      <p:sp>
        <p:nvSpPr>
          <p:cNvPr id="5" name="Subtitle 4">
            <a:extLst>
              <a:ext uri="{FF2B5EF4-FFF2-40B4-BE49-F238E27FC236}">
                <a16:creationId xmlns:a16="http://schemas.microsoft.com/office/drawing/2014/main" id="{2D63483D-FE92-142D-6C5D-37B763FF00D5}"/>
              </a:ext>
            </a:extLst>
          </p:cNvPr>
          <p:cNvSpPr>
            <a:spLocks noGrp="1"/>
          </p:cNvSpPr>
          <p:nvPr>
            <p:ph type="subTitle" idx="2"/>
          </p:nvPr>
        </p:nvSpPr>
        <p:spPr/>
        <p:txBody>
          <a:bodyPr/>
          <a:lstStyle/>
          <a:p>
            <a:endParaRPr lang="en-US"/>
          </a:p>
        </p:txBody>
      </p:sp>
      <p:sp>
        <p:nvSpPr>
          <p:cNvPr id="7" name="Google Shape;292;p37">
            <a:extLst>
              <a:ext uri="{FF2B5EF4-FFF2-40B4-BE49-F238E27FC236}">
                <a16:creationId xmlns:a16="http://schemas.microsoft.com/office/drawing/2014/main" id="{55247A46-53A6-CC29-EEE1-ABBC1CA3E514}"/>
              </a:ext>
            </a:extLst>
          </p:cNvPr>
          <p:cNvSpPr/>
          <p:nvPr/>
        </p:nvSpPr>
        <p:spPr>
          <a:xfrm>
            <a:off x="0" y="0"/>
            <a:ext cx="1600200" cy="274200"/>
          </a:xfrm>
          <a:prstGeom prst="homePlate">
            <a:avLst>
              <a:gd name="adj" fmla="val 50000"/>
            </a:avLst>
          </a:prstGeom>
          <a:solidFill>
            <a:srgbClr val="4B585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sym typeface="Roboto"/>
              </a:rPr>
              <a:t>ETL</a:t>
            </a:r>
            <a:endParaRPr sz="1000" b="1" i="0" u="none" strike="noStrike" cap="none">
              <a:solidFill>
                <a:srgbClr val="FFFFFF"/>
              </a:solidFill>
              <a:latin typeface="Roboto"/>
              <a:ea typeface="Roboto"/>
              <a:cs typeface="Roboto"/>
              <a:sym typeface="Roboto"/>
            </a:endParaRPr>
          </a:p>
        </p:txBody>
      </p:sp>
    </p:spTree>
    <p:extLst>
      <p:ext uri="{BB962C8B-B14F-4D97-AF65-F5344CB8AC3E}">
        <p14:creationId xmlns:p14="http://schemas.microsoft.com/office/powerpoint/2010/main" val="129912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a:extLst>
            <a:ext uri="{FF2B5EF4-FFF2-40B4-BE49-F238E27FC236}">
              <a16:creationId xmlns:a16="http://schemas.microsoft.com/office/drawing/2014/main" id="{A622B2E9-0ADA-5520-C952-811DB9A441E8}"/>
            </a:ext>
          </a:extLst>
        </p:cNvPr>
        <p:cNvGrpSpPr/>
        <p:nvPr/>
      </p:nvGrpSpPr>
      <p:grpSpPr>
        <a:xfrm>
          <a:off x="0" y="0"/>
          <a:ext cx="0" cy="0"/>
          <a:chOff x="0" y="0"/>
          <a:chExt cx="0" cy="0"/>
        </a:xfrm>
      </p:grpSpPr>
      <p:sp>
        <p:nvSpPr>
          <p:cNvPr id="284" name="Google Shape;284;p37">
            <a:extLst>
              <a:ext uri="{FF2B5EF4-FFF2-40B4-BE49-F238E27FC236}">
                <a16:creationId xmlns:a16="http://schemas.microsoft.com/office/drawing/2014/main" id="{B7167157-8101-BF73-119A-F8B25C4A9BF1}"/>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286" name="Google Shape;286;p37">
            <a:extLst>
              <a:ext uri="{FF2B5EF4-FFF2-40B4-BE49-F238E27FC236}">
                <a16:creationId xmlns:a16="http://schemas.microsoft.com/office/drawing/2014/main" id="{E4323095-7B0F-C48A-0886-EE050641DC63}"/>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API defined</a:t>
            </a:r>
            <a:endParaRPr lang="en-US"/>
          </a:p>
        </p:txBody>
      </p:sp>
      <p:sp>
        <p:nvSpPr>
          <p:cNvPr id="287" name="Google Shape;287;p37">
            <a:extLst>
              <a:ext uri="{FF2B5EF4-FFF2-40B4-BE49-F238E27FC236}">
                <a16:creationId xmlns:a16="http://schemas.microsoft.com/office/drawing/2014/main" id="{47C3D48D-A926-4D56-EB6D-238EB0A5F760}"/>
              </a:ext>
            </a:extLst>
          </p:cNvPr>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indent="0">
              <a:lnSpc>
                <a:spcPct val="114999"/>
              </a:lnSpc>
              <a:spcAft>
                <a:spcPts val="1200"/>
              </a:spcAft>
            </a:pPr>
            <a:r>
              <a:rPr lang="en" b="1">
                <a:solidFill>
                  <a:schemeClr val="dk1"/>
                </a:solidFill>
              </a:rPr>
              <a:t>Application Programming Interface (API)</a:t>
            </a:r>
            <a:r>
              <a:rPr lang="en">
                <a:solidFill>
                  <a:schemeClr val="dk1"/>
                </a:solidFill>
              </a:rPr>
              <a:t> - are a set of instructions and protocols that allow one software application to interface with the functionalities or data of another application. </a:t>
            </a:r>
          </a:p>
          <a:p>
            <a:pPr marL="0" indent="0">
              <a:lnSpc>
                <a:spcPct val="114999"/>
              </a:lnSpc>
              <a:spcAft>
                <a:spcPts val="1200"/>
              </a:spcAft>
            </a:pPr>
            <a:endParaRPr lang="en" sz="1050">
              <a:solidFill>
                <a:schemeClr val="dk1"/>
              </a:solidFill>
              <a:cs typeface="Arial"/>
              <a:sym typeface="Arial"/>
            </a:endParaRPr>
          </a:p>
        </p:txBody>
      </p:sp>
      <p:sp>
        <p:nvSpPr>
          <p:cNvPr id="292" name="Google Shape;292;p37">
            <a:extLst>
              <a:ext uri="{FF2B5EF4-FFF2-40B4-BE49-F238E27FC236}">
                <a16:creationId xmlns:a16="http://schemas.microsoft.com/office/drawing/2014/main" id="{D2B6D7BE-D688-1377-ACA6-06E4D2A438B3}"/>
              </a:ext>
            </a:extLst>
          </p:cNvPr>
          <p:cNvSpPr/>
          <p:nvPr/>
        </p:nvSpPr>
        <p:spPr>
          <a:xfrm>
            <a:off x="0" y="0"/>
            <a:ext cx="1600200" cy="274200"/>
          </a:xfrm>
          <a:prstGeom prst="homePlate">
            <a:avLst>
              <a:gd name="adj" fmla="val 50000"/>
            </a:avLst>
          </a:prstGeom>
          <a:solidFill>
            <a:srgbClr val="467958"/>
          </a:solidFill>
          <a:ln>
            <a:solidFill>
              <a:srgbClr val="467958"/>
            </a:solid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rPr>
              <a:t>API</a:t>
            </a:r>
            <a:endParaRPr lang="en" sz="1000" b="1" i="0" u="none" strike="noStrike" cap="none">
              <a:solidFill>
                <a:srgbClr val="FFFFFF"/>
              </a:solidFill>
              <a:latin typeface="Roboto"/>
              <a:ea typeface="Roboto"/>
              <a:cs typeface="Roboto"/>
            </a:endParaRPr>
          </a:p>
        </p:txBody>
      </p:sp>
      <p:sp>
        <p:nvSpPr>
          <p:cNvPr id="17" name="Google Shape;268;p35">
            <a:extLst>
              <a:ext uri="{FF2B5EF4-FFF2-40B4-BE49-F238E27FC236}">
                <a16:creationId xmlns:a16="http://schemas.microsoft.com/office/drawing/2014/main" id="{0AC243DB-1F37-89DD-8F6C-F46A56591025}"/>
              </a:ext>
            </a:extLst>
          </p:cNvPr>
          <p:cNvSpPr txBox="1">
            <a:spLocks noGrp="1"/>
          </p:cNvSpPr>
          <p:nvPr>
            <p:ph type="body" idx="1"/>
          </p:nvPr>
        </p:nvSpPr>
        <p:spPr>
          <a:xfrm>
            <a:off x="457200" y="1548375"/>
            <a:ext cx="8229600" cy="1023374"/>
          </a:xfrm>
          <a:prstGeom prst="rect">
            <a:avLst/>
          </a:prstGeom>
        </p:spPr>
        <p:txBody>
          <a:bodyPr spcFirstLastPara="1" wrap="square" lIns="91425" tIns="91425" rIns="91425" bIns="91425" anchor="t" anchorCtr="0">
            <a:noAutofit/>
          </a:bodyPr>
          <a:lstStyle/>
          <a:p>
            <a:pPr marL="0" indent="0">
              <a:spcBef>
                <a:spcPts val="1200"/>
              </a:spcBef>
              <a:spcAft>
                <a:spcPts val="1200"/>
              </a:spcAft>
              <a:buNone/>
            </a:pPr>
            <a:r>
              <a:rPr lang="en-US" sz="1100">
                <a:solidFill>
                  <a:srgbClr val="4B585A"/>
                </a:solidFill>
                <a:latin typeface="Roboto"/>
                <a:ea typeface="Roboto"/>
              </a:rPr>
              <a:t>APIs deliver one application’s request to another and return a response in real time using a simple set of commands. An API call is the process of a client application submitting a request to a server's API and includes everything that happens after the request is submitted, including retrieving information from the server response.</a:t>
            </a:r>
          </a:p>
          <a:p>
            <a:pPr marL="0" lvl="0" indent="0" algn="l" rtl="0">
              <a:spcBef>
                <a:spcPts val="1200"/>
              </a:spcBef>
              <a:spcAft>
                <a:spcPts val="1200"/>
              </a:spcAft>
              <a:buNone/>
            </a:pPr>
            <a:endParaRPr sz="1050">
              <a:solidFill>
                <a:schemeClr val="dk1"/>
              </a:solidFill>
              <a:cs typeface="Arial"/>
              <a:sym typeface="Arial"/>
            </a:endParaRPr>
          </a:p>
        </p:txBody>
      </p:sp>
      <p:grpSp>
        <p:nvGrpSpPr>
          <p:cNvPr id="34" name="Group 33">
            <a:extLst>
              <a:ext uri="{FF2B5EF4-FFF2-40B4-BE49-F238E27FC236}">
                <a16:creationId xmlns:a16="http://schemas.microsoft.com/office/drawing/2014/main" id="{0227F492-4932-8BAE-89C4-311CFFFD929A}"/>
              </a:ext>
            </a:extLst>
          </p:cNvPr>
          <p:cNvGrpSpPr/>
          <p:nvPr/>
        </p:nvGrpSpPr>
        <p:grpSpPr>
          <a:xfrm>
            <a:off x="3211874" y="2866546"/>
            <a:ext cx="4776151" cy="2353775"/>
            <a:chOff x="2265644" y="2629128"/>
            <a:chExt cx="4776151" cy="2353775"/>
          </a:xfrm>
        </p:grpSpPr>
        <p:sp>
          <p:nvSpPr>
            <p:cNvPr id="6" name="Google Shape;94;p12">
              <a:extLst>
                <a:ext uri="{FF2B5EF4-FFF2-40B4-BE49-F238E27FC236}">
                  <a16:creationId xmlns:a16="http://schemas.microsoft.com/office/drawing/2014/main" id="{3640387A-F47F-06C7-90FD-89F294B13743}"/>
                </a:ext>
              </a:extLst>
            </p:cNvPr>
            <p:cNvSpPr/>
            <p:nvPr/>
          </p:nvSpPr>
          <p:spPr>
            <a:xfrm>
              <a:off x="3992370" y="3330548"/>
              <a:ext cx="1322700" cy="646500"/>
            </a:xfrm>
            <a:prstGeom prst="roundRect">
              <a:avLst>
                <a:gd name="adj" fmla="val 16667"/>
              </a:avLst>
            </a:prstGeom>
            <a:solidFill>
              <a:srgbClr val="BDD1C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100"/>
                <a:buFont typeface="Arial"/>
                <a:buNone/>
              </a:pPr>
              <a:r>
                <a:rPr lang="en" sz="1100" b="1">
                  <a:solidFill>
                    <a:srgbClr val="4B585A"/>
                  </a:solidFill>
                  <a:latin typeface="Roboto"/>
                  <a:ea typeface="Roboto"/>
                  <a:cs typeface="Roboto"/>
                  <a:sym typeface="Roboto"/>
                </a:rPr>
                <a:t>API</a:t>
              </a:r>
              <a:endParaRPr sz="1100" b="1" i="0" u="none" strike="noStrike" cap="none">
                <a:solidFill>
                  <a:srgbClr val="4B585A"/>
                </a:solidFill>
                <a:latin typeface="Roboto"/>
                <a:ea typeface="Roboto"/>
                <a:cs typeface="Roboto"/>
                <a:sym typeface="Roboto"/>
              </a:endParaRPr>
            </a:p>
          </p:txBody>
        </p:sp>
        <p:cxnSp>
          <p:nvCxnSpPr>
            <p:cNvPr id="7" name="Google Shape;95;p12">
              <a:extLst>
                <a:ext uri="{FF2B5EF4-FFF2-40B4-BE49-F238E27FC236}">
                  <a16:creationId xmlns:a16="http://schemas.microsoft.com/office/drawing/2014/main" id="{280CFBED-FC68-BFFC-8470-DA35FF9666BD}"/>
                </a:ext>
              </a:extLst>
            </p:cNvPr>
            <p:cNvCxnSpPr/>
            <p:nvPr/>
          </p:nvCxnSpPr>
          <p:spPr>
            <a:xfrm>
              <a:off x="3503370" y="3501398"/>
              <a:ext cx="489000" cy="0"/>
            </a:xfrm>
            <a:prstGeom prst="straightConnector1">
              <a:avLst/>
            </a:prstGeom>
            <a:noFill/>
            <a:ln w="19050" cap="flat" cmpd="sng">
              <a:solidFill>
                <a:srgbClr val="595959"/>
              </a:solidFill>
              <a:prstDash val="solid"/>
              <a:round/>
              <a:headEnd type="none" w="sm" len="sm"/>
              <a:tailEnd type="triangle" w="med" len="med"/>
            </a:ln>
          </p:spPr>
        </p:cxnSp>
        <p:cxnSp>
          <p:nvCxnSpPr>
            <p:cNvPr id="8" name="Google Shape;96;p12">
              <a:extLst>
                <a:ext uri="{FF2B5EF4-FFF2-40B4-BE49-F238E27FC236}">
                  <a16:creationId xmlns:a16="http://schemas.microsoft.com/office/drawing/2014/main" id="{8FFD1A16-7551-D5DF-00E9-8B3688F4584C}"/>
                </a:ext>
              </a:extLst>
            </p:cNvPr>
            <p:cNvCxnSpPr/>
            <p:nvPr/>
          </p:nvCxnSpPr>
          <p:spPr>
            <a:xfrm>
              <a:off x="5315070" y="3501398"/>
              <a:ext cx="404100" cy="0"/>
            </a:xfrm>
            <a:prstGeom prst="straightConnector1">
              <a:avLst/>
            </a:prstGeom>
            <a:noFill/>
            <a:ln w="19050" cap="flat" cmpd="sng">
              <a:solidFill>
                <a:srgbClr val="595959"/>
              </a:solidFill>
              <a:prstDash val="solid"/>
              <a:round/>
              <a:headEnd type="none" w="sm" len="sm"/>
              <a:tailEnd type="triangle" w="med" len="med"/>
            </a:ln>
          </p:spPr>
        </p:cxnSp>
        <p:sp>
          <p:nvSpPr>
            <p:cNvPr id="9" name="Google Shape;97;p12">
              <a:extLst>
                <a:ext uri="{FF2B5EF4-FFF2-40B4-BE49-F238E27FC236}">
                  <a16:creationId xmlns:a16="http://schemas.microsoft.com/office/drawing/2014/main" id="{931D5F5F-7C28-74EA-CB56-E3DE97B86932}"/>
                </a:ext>
              </a:extLst>
            </p:cNvPr>
            <p:cNvSpPr/>
            <p:nvPr/>
          </p:nvSpPr>
          <p:spPr>
            <a:xfrm>
              <a:off x="5719095" y="3330548"/>
              <a:ext cx="1322700" cy="646500"/>
            </a:xfrm>
            <a:prstGeom prst="roundRect">
              <a:avLst>
                <a:gd name="adj" fmla="val 16667"/>
              </a:avLst>
            </a:prstGeom>
            <a:solidFill>
              <a:srgbClr val="82A2B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dk1"/>
                  </a:solidFill>
                  <a:latin typeface="Roboto"/>
                  <a:ea typeface="Roboto"/>
                  <a:cs typeface="Roboto"/>
                  <a:sym typeface="Roboto"/>
                </a:rPr>
                <a:t>Server</a:t>
              </a:r>
              <a:endParaRPr sz="1100" b="1" i="0" u="none" strike="noStrike" cap="none">
                <a:solidFill>
                  <a:srgbClr val="4B585A"/>
                </a:solidFill>
                <a:latin typeface="Roboto"/>
                <a:ea typeface="Roboto"/>
                <a:cs typeface="Roboto"/>
                <a:sym typeface="Roboto"/>
              </a:endParaRPr>
            </a:p>
          </p:txBody>
        </p:sp>
        <p:sp>
          <p:nvSpPr>
            <p:cNvPr id="10" name="Google Shape;98;p12">
              <a:extLst>
                <a:ext uri="{FF2B5EF4-FFF2-40B4-BE49-F238E27FC236}">
                  <a16:creationId xmlns:a16="http://schemas.microsoft.com/office/drawing/2014/main" id="{302E73BC-2E33-0DA6-2BED-E318A1500178}"/>
                </a:ext>
              </a:extLst>
            </p:cNvPr>
            <p:cNvSpPr txBox="1"/>
            <p:nvPr/>
          </p:nvSpPr>
          <p:spPr>
            <a:xfrm>
              <a:off x="2294820" y="4099403"/>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00">
                  <a:solidFill>
                    <a:schemeClr val="dk1"/>
                  </a:solidFill>
                  <a:latin typeface="Roboto"/>
                  <a:ea typeface="Roboto"/>
                  <a:cs typeface="Roboto"/>
                  <a:sym typeface="Roboto"/>
                </a:rPr>
                <a:t>5. Application receives the requested information </a:t>
              </a:r>
              <a:endParaRPr sz="1000">
                <a:solidFill>
                  <a:srgbClr val="4B585A"/>
                </a:solidFill>
                <a:latin typeface="Roboto"/>
                <a:ea typeface="Roboto"/>
                <a:cs typeface="Roboto"/>
                <a:sym typeface="Roboto"/>
              </a:endParaRPr>
            </a:p>
          </p:txBody>
        </p:sp>
        <p:sp>
          <p:nvSpPr>
            <p:cNvPr id="11" name="Google Shape;99;p12">
              <a:extLst>
                <a:ext uri="{FF2B5EF4-FFF2-40B4-BE49-F238E27FC236}">
                  <a16:creationId xmlns:a16="http://schemas.microsoft.com/office/drawing/2014/main" id="{B2B577F2-B3F3-45B8-DA61-28187F164F6D}"/>
                </a:ext>
              </a:extLst>
            </p:cNvPr>
            <p:cNvSpPr txBox="1"/>
            <p:nvPr/>
          </p:nvSpPr>
          <p:spPr>
            <a:xfrm>
              <a:off x="3992370" y="4099403"/>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00">
                  <a:solidFill>
                    <a:schemeClr val="dk1"/>
                  </a:solidFill>
                  <a:latin typeface="Roboto"/>
                  <a:ea typeface="Roboto"/>
                  <a:cs typeface="Roboto"/>
                  <a:sym typeface="Roboto"/>
                </a:rPr>
                <a:t>4. API returns the information in the request</a:t>
              </a:r>
              <a:endParaRPr sz="1000">
                <a:solidFill>
                  <a:srgbClr val="467958"/>
                </a:solidFill>
                <a:latin typeface="Roboto"/>
                <a:ea typeface="Roboto"/>
                <a:cs typeface="Roboto"/>
                <a:sym typeface="Roboto"/>
              </a:endParaRPr>
            </a:p>
          </p:txBody>
        </p:sp>
        <p:sp>
          <p:nvSpPr>
            <p:cNvPr id="12" name="Google Shape;100;p12">
              <a:extLst>
                <a:ext uri="{FF2B5EF4-FFF2-40B4-BE49-F238E27FC236}">
                  <a16:creationId xmlns:a16="http://schemas.microsoft.com/office/drawing/2014/main" id="{87B5AD00-3C37-E613-3B57-6240A7B95326}"/>
                </a:ext>
              </a:extLst>
            </p:cNvPr>
            <p:cNvSpPr txBox="1"/>
            <p:nvPr/>
          </p:nvSpPr>
          <p:spPr>
            <a:xfrm>
              <a:off x="5719095" y="4099403"/>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000">
                <a:solidFill>
                  <a:srgbClr val="4B585A"/>
                </a:solidFill>
                <a:latin typeface="Roboto"/>
                <a:ea typeface="Roboto"/>
                <a:cs typeface="Roboto"/>
                <a:sym typeface="Roboto"/>
              </a:endParaRPr>
            </a:p>
          </p:txBody>
        </p:sp>
        <p:sp>
          <p:nvSpPr>
            <p:cNvPr id="13" name="Google Shape;101;p12">
              <a:extLst>
                <a:ext uri="{FF2B5EF4-FFF2-40B4-BE49-F238E27FC236}">
                  <a16:creationId xmlns:a16="http://schemas.microsoft.com/office/drawing/2014/main" id="{A8574D1B-B2C7-044E-8D57-B200E45AE7BA}"/>
                </a:ext>
              </a:extLst>
            </p:cNvPr>
            <p:cNvSpPr/>
            <p:nvPr/>
          </p:nvSpPr>
          <p:spPr>
            <a:xfrm>
              <a:off x="2265644" y="3330548"/>
              <a:ext cx="1322700" cy="646500"/>
            </a:xfrm>
            <a:prstGeom prst="roundRect">
              <a:avLst>
                <a:gd name="adj" fmla="val 16667"/>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100" b="1">
                  <a:solidFill>
                    <a:schemeClr val="dk1"/>
                  </a:solidFill>
                  <a:latin typeface="Roboto"/>
                  <a:ea typeface="Roboto"/>
                  <a:cs typeface="Roboto"/>
                  <a:sym typeface="Roboto"/>
                </a:rPr>
                <a:t>Application</a:t>
              </a:r>
              <a:endParaRPr sz="1100" b="1" i="0" u="none" strike="noStrike" cap="none">
                <a:solidFill>
                  <a:srgbClr val="4B585A"/>
                </a:solidFill>
                <a:latin typeface="Roboto"/>
                <a:ea typeface="Roboto"/>
                <a:cs typeface="Roboto"/>
                <a:sym typeface="Roboto"/>
              </a:endParaRPr>
            </a:p>
          </p:txBody>
        </p:sp>
        <p:cxnSp>
          <p:nvCxnSpPr>
            <p:cNvPr id="14" name="Google Shape;102;p12">
              <a:extLst>
                <a:ext uri="{FF2B5EF4-FFF2-40B4-BE49-F238E27FC236}">
                  <a16:creationId xmlns:a16="http://schemas.microsoft.com/office/drawing/2014/main" id="{893EF41B-08DD-9979-3CD0-85B2EFA868CD}"/>
                </a:ext>
              </a:extLst>
            </p:cNvPr>
            <p:cNvCxnSpPr/>
            <p:nvPr/>
          </p:nvCxnSpPr>
          <p:spPr>
            <a:xfrm rot="10800000">
              <a:off x="3588270" y="3806198"/>
              <a:ext cx="404100" cy="0"/>
            </a:xfrm>
            <a:prstGeom prst="straightConnector1">
              <a:avLst/>
            </a:prstGeom>
            <a:noFill/>
            <a:ln w="19050" cap="flat" cmpd="sng">
              <a:solidFill>
                <a:schemeClr val="dk2"/>
              </a:solidFill>
              <a:prstDash val="solid"/>
              <a:round/>
              <a:headEnd type="none" w="med" len="med"/>
              <a:tailEnd type="triangle" w="med" len="med"/>
            </a:ln>
          </p:spPr>
        </p:cxnSp>
        <p:cxnSp>
          <p:nvCxnSpPr>
            <p:cNvPr id="15" name="Google Shape;103;p12">
              <a:extLst>
                <a:ext uri="{FF2B5EF4-FFF2-40B4-BE49-F238E27FC236}">
                  <a16:creationId xmlns:a16="http://schemas.microsoft.com/office/drawing/2014/main" id="{AB20B2FD-D0B0-E3B7-6115-E9690569D452}"/>
                </a:ext>
              </a:extLst>
            </p:cNvPr>
            <p:cNvCxnSpPr/>
            <p:nvPr/>
          </p:nvCxnSpPr>
          <p:spPr>
            <a:xfrm rot="10800000">
              <a:off x="5314995" y="3729998"/>
              <a:ext cx="404100" cy="0"/>
            </a:xfrm>
            <a:prstGeom prst="straightConnector1">
              <a:avLst/>
            </a:prstGeom>
            <a:noFill/>
            <a:ln w="19050" cap="flat" cmpd="sng">
              <a:solidFill>
                <a:schemeClr val="dk2"/>
              </a:solidFill>
              <a:prstDash val="solid"/>
              <a:round/>
              <a:headEnd type="none" w="med" len="med"/>
              <a:tailEnd type="triangle" w="med" len="med"/>
            </a:ln>
          </p:spPr>
        </p:cxnSp>
        <p:sp>
          <p:nvSpPr>
            <p:cNvPr id="16" name="Google Shape;104;p12">
              <a:extLst>
                <a:ext uri="{FF2B5EF4-FFF2-40B4-BE49-F238E27FC236}">
                  <a16:creationId xmlns:a16="http://schemas.microsoft.com/office/drawing/2014/main" id="{E7A9DE47-92D5-BEEC-4FE2-320B8EFBCB1E}"/>
                </a:ext>
              </a:extLst>
            </p:cNvPr>
            <p:cNvSpPr txBox="1"/>
            <p:nvPr/>
          </p:nvSpPr>
          <p:spPr>
            <a:xfrm>
              <a:off x="2280220" y="2629128"/>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00">
                  <a:solidFill>
                    <a:srgbClr val="4B585A"/>
                  </a:solidFill>
                  <a:latin typeface="Roboto"/>
                  <a:ea typeface="Roboto"/>
                  <a:cs typeface="Roboto"/>
                  <a:sym typeface="Roboto"/>
                </a:rPr>
                <a:t>1. Application makes a request</a:t>
              </a:r>
              <a:endParaRPr sz="1000">
                <a:solidFill>
                  <a:srgbClr val="4B585A"/>
                </a:solidFill>
                <a:latin typeface="Roboto"/>
                <a:ea typeface="Roboto"/>
                <a:cs typeface="Roboto"/>
                <a:sym typeface="Roboto"/>
              </a:endParaRPr>
            </a:p>
          </p:txBody>
        </p:sp>
        <p:sp>
          <p:nvSpPr>
            <p:cNvPr id="18" name="Google Shape;105;p12">
              <a:extLst>
                <a:ext uri="{FF2B5EF4-FFF2-40B4-BE49-F238E27FC236}">
                  <a16:creationId xmlns:a16="http://schemas.microsoft.com/office/drawing/2014/main" id="{61B02D7C-01BA-CE0E-83DF-76146F6E1593}"/>
                </a:ext>
              </a:extLst>
            </p:cNvPr>
            <p:cNvSpPr txBox="1"/>
            <p:nvPr/>
          </p:nvSpPr>
          <p:spPr>
            <a:xfrm>
              <a:off x="3977770" y="2629128"/>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00">
                  <a:solidFill>
                    <a:schemeClr val="dk1"/>
                  </a:solidFill>
                  <a:latin typeface="Roboto"/>
                  <a:ea typeface="Roboto"/>
                  <a:cs typeface="Roboto"/>
                  <a:sym typeface="Roboto"/>
                </a:rPr>
                <a:t>2. API takes the request to the Server</a:t>
              </a:r>
              <a:endParaRPr sz="1000">
                <a:solidFill>
                  <a:srgbClr val="4B585A"/>
                </a:solidFill>
                <a:latin typeface="Roboto"/>
                <a:ea typeface="Roboto"/>
                <a:cs typeface="Roboto"/>
                <a:sym typeface="Roboto"/>
              </a:endParaRPr>
            </a:p>
          </p:txBody>
        </p:sp>
        <p:sp>
          <p:nvSpPr>
            <p:cNvPr id="33" name="Google Shape;106;p12">
              <a:extLst>
                <a:ext uri="{FF2B5EF4-FFF2-40B4-BE49-F238E27FC236}">
                  <a16:creationId xmlns:a16="http://schemas.microsoft.com/office/drawing/2014/main" id="{A25984CB-7B6F-93B1-6E93-992C43E4476A}"/>
                </a:ext>
              </a:extLst>
            </p:cNvPr>
            <p:cNvSpPr txBox="1"/>
            <p:nvPr/>
          </p:nvSpPr>
          <p:spPr>
            <a:xfrm>
              <a:off x="5704495" y="2629128"/>
              <a:ext cx="1322700" cy="883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00">
                  <a:solidFill>
                    <a:schemeClr val="dk1"/>
                  </a:solidFill>
                  <a:latin typeface="Roboto"/>
                  <a:ea typeface="Roboto"/>
                  <a:cs typeface="Roboto"/>
                  <a:sym typeface="Roboto"/>
                </a:rPr>
                <a:t>3. The Server executes the request</a:t>
              </a:r>
              <a:endParaRPr sz="1000">
                <a:solidFill>
                  <a:srgbClr val="4B585A"/>
                </a:solidFill>
                <a:latin typeface="Roboto"/>
                <a:ea typeface="Roboto"/>
                <a:cs typeface="Roboto"/>
                <a:sym typeface="Roboto"/>
              </a:endParaRPr>
            </a:p>
          </p:txBody>
        </p:sp>
      </p:grpSp>
      <p:sp>
        <p:nvSpPr>
          <p:cNvPr id="35" name="TextBox 34">
            <a:extLst>
              <a:ext uri="{FF2B5EF4-FFF2-40B4-BE49-F238E27FC236}">
                <a16:creationId xmlns:a16="http://schemas.microsoft.com/office/drawing/2014/main" id="{48B46899-9B82-56C3-B965-BD1B88508149}"/>
              </a:ext>
            </a:extLst>
          </p:cNvPr>
          <p:cNvSpPr txBox="1"/>
          <p:nvPr/>
        </p:nvSpPr>
        <p:spPr>
          <a:xfrm>
            <a:off x="708600" y="3506787"/>
            <a:ext cx="18023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dk1"/>
                </a:solidFill>
                <a:latin typeface="Roboto"/>
                <a:ea typeface="Roboto"/>
                <a:cs typeface="Roboto"/>
                <a:sym typeface="Roboto"/>
              </a:rPr>
              <a:t>APIs work with a "Request" and "Response" framework</a:t>
            </a:r>
          </a:p>
        </p:txBody>
      </p:sp>
      <p:sp>
        <p:nvSpPr>
          <p:cNvPr id="36" name="Arrow: Right 35">
            <a:extLst>
              <a:ext uri="{FF2B5EF4-FFF2-40B4-BE49-F238E27FC236}">
                <a16:creationId xmlns:a16="http://schemas.microsoft.com/office/drawing/2014/main" id="{6D69230E-3ACE-EF59-6BB6-6F76869D564B}"/>
              </a:ext>
            </a:extLst>
          </p:cNvPr>
          <p:cNvSpPr/>
          <p:nvPr/>
        </p:nvSpPr>
        <p:spPr>
          <a:xfrm>
            <a:off x="2576714" y="3754157"/>
            <a:ext cx="203547" cy="187890"/>
          </a:xfrm>
          <a:prstGeom prst="rightArrow">
            <a:avLst/>
          </a:prstGeom>
          <a:solidFill>
            <a:srgbClr val="4679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2785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3">
          <a:extLst>
            <a:ext uri="{FF2B5EF4-FFF2-40B4-BE49-F238E27FC236}">
              <a16:creationId xmlns:a16="http://schemas.microsoft.com/office/drawing/2014/main" id="{C136EBBC-DF25-B0E9-BD11-C9DA3A4147C0}"/>
            </a:ext>
          </a:extLst>
        </p:cNvPr>
        <p:cNvGrpSpPr/>
        <p:nvPr/>
      </p:nvGrpSpPr>
      <p:grpSpPr>
        <a:xfrm>
          <a:off x="0" y="0"/>
          <a:ext cx="0" cy="0"/>
          <a:chOff x="0" y="0"/>
          <a:chExt cx="0" cy="0"/>
        </a:xfrm>
      </p:grpSpPr>
      <p:sp>
        <p:nvSpPr>
          <p:cNvPr id="284" name="Google Shape;284;p37">
            <a:extLst>
              <a:ext uri="{FF2B5EF4-FFF2-40B4-BE49-F238E27FC236}">
                <a16:creationId xmlns:a16="http://schemas.microsoft.com/office/drawing/2014/main" id="{2E3CC398-E485-CD4B-DF6C-1E740D91E7F4}"/>
              </a:ext>
            </a:extLst>
          </p:cNvPr>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286" name="Google Shape;286;p37">
            <a:extLst>
              <a:ext uri="{FF2B5EF4-FFF2-40B4-BE49-F238E27FC236}">
                <a16:creationId xmlns:a16="http://schemas.microsoft.com/office/drawing/2014/main" id="{401DADC4-322A-0D83-D412-9AE680762615}"/>
              </a:ext>
            </a:extLst>
          </p:cNvPr>
          <p:cNvSpPr txBox="1">
            <a:spLocks noGrp="1"/>
          </p:cNvSpPr>
          <p:nvPr>
            <p:ph type="title"/>
          </p:nvPr>
        </p:nvSpPr>
        <p:spPr>
          <a:xfrm>
            <a:off x="457200" y="228600"/>
            <a:ext cx="8229600" cy="572700"/>
          </a:xfrm>
          <a:prstGeom prst="rect">
            <a:avLst/>
          </a:prstGeom>
        </p:spPr>
        <p:txBody>
          <a:bodyPr spcFirstLastPara="1" wrap="square" lIns="91425" tIns="91425" rIns="91425" bIns="91425" anchor="ctr" anchorCtr="0">
            <a:noAutofit/>
          </a:bodyPr>
          <a:lstStyle/>
          <a:p>
            <a:r>
              <a:rPr lang="en"/>
              <a:t>API breakdown</a:t>
            </a:r>
          </a:p>
        </p:txBody>
      </p:sp>
      <p:sp>
        <p:nvSpPr>
          <p:cNvPr id="287" name="Google Shape;287;p37">
            <a:extLst>
              <a:ext uri="{FF2B5EF4-FFF2-40B4-BE49-F238E27FC236}">
                <a16:creationId xmlns:a16="http://schemas.microsoft.com/office/drawing/2014/main" id="{3C4F9267-2A54-DF16-262B-6F6FAA4257BE}"/>
              </a:ext>
            </a:extLst>
          </p:cNvPr>
          <p:cNvSpPr txBox="1">
            <a:spLocks noGrp="1"/>
          </p:cNvSpPr>
          <p:nvPr>
            <p:ph type="subTitle" idx="2"/>
          </p:nvPr>
        </p:nvSpPr>
        <p:spPr>
          <a:xfrm>
            <a:off x="457200" y="822950"/>
            <a:ext cx="8229600" cy="400200"/>
          </a:xfrm>
          <a:prstGeom prst="rect">
            <a:avLst/>
          </a:prstGeom>
        </p:spPr>
        <p:txBody>
          <a:bodyPr spcFirstLastPara="1" wrap="square" lIns="91425" tIns="91425" rIns="91425" bIns="91425" anchor="t" anchorCtr="0">
            <a:noAutofit/>
          </a:bodyPr>
          <a:lstStyle/>
          <a:p>
            <a:pPr marL="0" indent="0">
              <a:lnSpc>
                <a:spcPct val="114999"/>
              </a:lnSpc>
              <a:spcAft>
                <a:spcPts val="1200"/>
              </a:spcAft>
            </a:pPr>
            <a:endParaRPr lang="en"/>
          </a:p>
        </p:txBody>
      </p:sp>
      <p:sp>
        <p:nvSpPr>
          <p:cNvPr id="292" name="Google Shape;292;p37">
            <a:extLst>
              <a:ext uri="{FF2B5EF4-FFF2-40B4-BE49-F238E27FC236}">
                <a16:creationId xmlns:a16="http://schemas.microsoft.com/office/drawing/2014/main" id="{2FA6B44B-1AEF-4D6A-3AC0-8E08BAE22567}"/>
              </a:ext>
            </a:extLst>
          </p:cNvPr>
          <p:cNvSpPr/>
          <p:nvPr/>
        </p:nvSpPr>
        <p:spPr>
          <a:xfrm>
            <a:off x="0" y="0"/>
            <a:ext cx="1600200" cy="274200"/>
          </a:xfrm>
          <a:prstGeom prst="homePlate">
            <a:avLst>
              <a:gd name="adj" fmla="val 50000"/>
            </a:avLst>
          </a:prstGeom>
          <a:solidFill>
            <a:srgbClr val="46795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000" b="1">
                <a:solidFill>
                  <a:srgbClr val="FFFFFF"/>
                </a:solidFill>
                <a:latin typeface="Roboto"/>
                <a:ea typeface="Roboto"/>
                <a:cs typeface="Roboto"/>
              </a:rPr>
              <a:t>API</a:t>
            </a:r>
            <a:endParaRPr lang="en" sz="1000" b="1" i="0" u="none" strike="noStrike" cap="none">
              <a:solidFill>
                <a:srgbClr val="FFFFFF"/>
              </a:solidFill>
              <a:latin typeface="Roboto"/>
              <a:ea typeface="Roboto"/>
              <a:cs typeface="Roboto"/>
            </a:endParaRPr>
          </a:p>
        </p:txBody>
      </p:sp>
      <p:sp>
        <p:nvSpPr>
          <p:cNvPr id="17" name="TextBox 16">
            <a:extLst>
              <a:ext uri="{FF2B5EF4-FFF2-40B4-BE49-F238E27FC236}">
                <a16:creationId xmlns:a16="http://schemas.microsoft.com/office/drawing/2014/main" id="{F10B00E3-A98A-A219-7D4E-145677BBFA40}"/>
              </a:ext>
            </a:extLst>
          </p:cNvPr>
          <p:cNvSpPr txBox="1"/>
          <p:nvPr/>
        </p:nvSpPr>
        <p:spPr>
          <a:xfrm>
            <a:off x="454411" y="1597413"/>
            <a:ext cx="8221236"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2"/>
                </a:solidFill>
                <a:latin typeface="Roboto"/>
                <a:ea typeface="Roboto"/>
                <a:cs typeface="Roboto"/>
                <a:sym typeface="Roboto"/>
              </a:rPr>
              <a:t>Purpose of an</a:t>
            </a:r>
            <a:r>
              <a:rPr lang="en-US" b="1">
                <a:solidFill>
                  <a:schemeClr val="bg2"/>
                </a:solidFill>
                <a:latin typeface="Roboto"/>
                <a:ea typeface="Roboto"/>
                <a:cs typeface="Roboto"/>
              </a:rPr>
              <a:t> API</a:t>
            </a:r>
            <a:r>
              <a:rPr lang="en-US">
                <a:solidFill>
                  <a:srgbClr val="4B585A"/>
                </a:solidFill>
                <a:latin typeface="Roboto"/>
                <a:ea typeface="Roboto"/>
                <a:cs typeface="Roboto"/>
              </a:rPr>
              <a:t>: </a:t>
            </a:r>
            <a:endParaRPr lang="en-US">
              <a:solidFill>
                <a:srgbClr val="4B585A"/>
              </a:solidFill>
              <a:latin typeface="Roboto"/>
              <a:ea typeface="Roboto"/>
            </a:endParaRPr>
          </a:p>
          <a:p>
            <a:endParaRPr lang="en-US">
              <a:solidFill>
                <a:srgbClr val="4B585A"/>
              </a:solidFill>
              <a:latin typeface="Roboto"/>
              <a:ea typeface="Roboto"/>
              <a:cs typeface="Roboto"/>
            </a:endParaRPr>
          </a:p>
          <a:p>
            <a:r>
              <a:rPr lang="en-US">
                <a:solidFill>
                  <a:srgbClr val="4B585A"/>
                </a:solidFill>
                <a:latin typeface="Roboto"/>
                <a:ea typeface="Roboto"/>
              </a:rPr>
              <a:t>The purpose of an API is to allow an application to connect to a </a:t>
            </a:r>
            <a:r>
              <a:rPr lang="en-US" b="1" u="sng">
                <a:solidFill>
                  <a:srgbClr val="4B585A"/>
                </a:solidFill>
                <a:latin typeface="Roboto"/>
                <a:ea typeface="Roboto"/>
              </a:rPr>
              <a:t>server indirectly</a:t>
            </a:r>
            <a:r>
              <a:rPr lang="en-US">
                <a:solidFill>
                  <a:srgbClr val="4B585A"/>
                </a:solidFill>
                <a:latin typeface="Roboto"/>
                <a:ea typeface="Roboto"/>
              </a:rPr>
              <a:t>. Rather than allowing an application to directly access a server, the organization will expose certain data elements via an API endpoint. This greatly enhances security and versatility. For example, multiple front-end applications (e.g., Web and mobile) can share the same back-end database. Organizations can make adjustments to back-end databases without impacting front-end applications or decide or expose new data with minimal effort.</a:t>
            </a:r>
          </a:p>
          <a:p>
            <a:endParaRPr lang="en-US">
              <a:solidFill>
                <a:srgbClr val="4B585A"/>
              </a:solidFill>
              <a:latin typeface="Roboto"/>
              <a:ea typeface="Roboto"/>
            </a:endParaRPr>
          </a:p>
          <a:p>
            <a:endParaRPr lang="en-US">
              <a:solidFill>
                <a:srgbClr val="4B585A"/>
              </a:solidFill>
              <a:latin typeface="Roboto"/>
              <a:ea typeface="Roboto"/>
            </a:endParaRPr>
          </a:p>
        </p:txBody>
      </p:sp>
    </p:spTree>
    <p:extLst>
      <p:ext uri="{BB962C8B-B14F-4D97-AF65-F5344CB8AC3E}">
        <p14:creationId xmlns:p14="http://schemas.microsoft.com/office/powerpoint/2010/main" val="1301950273"/>
      </p:ext>
    </p:extLst>
  </p:cSld>
  <p:clrMapOvr>
    <a:masterClrMapping/>
  </p:clrMapOvr>
</p:sld>
</file>

<file path=ppt/theme/theme1.xml><?xml version="1.0" encoding="utf-8"?>
<a:theme xmlns:a="http://schemas.openxmlformats.org/drawingml/2006/main" name="Simple Light">
  <a:themeElements>
    <a:clrScheme name="Simple Light">
      <a:dk1>
        <a:srgbClr val="4B585A"/>
      </a:dk1>
      <a:lt1>
        <a:srgbClr val="FFFFFF"/>
      </a:lt1>
      <a:dk2>
        <a:srgbClr val="467958"/>
      </a:dk2>
      <a:lt2>
        <a:srgbClr val="EEEEEE"/>
      </a:lt2>
      <a:accent1>
        <a:srgbClr val="4B585A"/>
      </a:accent1>
      <a:accent2>
        <a:srgbClr val="CFD3D6"/>
      </a:accent2>
      <a:accent3>
        <a:srgbClr val="467958"/>
      </a:accent3>
      <a:accent4>
        <a:srgbClr val="085631"/>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3B3EBB9-D045-1A4E-8668-724CAD5B377F}">
  <we:reference id="wa200005566" version="3.0.0.3" store="en-US" storeType="OMEX"/>
  <we:alternateReferences>
    <we:reference id="wa200005566" version="3.0.0.3"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3C7B0A908B86A479F9F2C87B472CC94" ma:contentTypeVersion="13" ma:contentTypeDescription="Create a new document." ma:contentTypeScope="" ma:versionID="01cb3028bfd74db6cea6053678bac1d1">
  <xsd:schema xmlns:xsd="http://www.w3.org/2001/XMLSchema" xmlns:xs="http://www.w3.org/2001/XMLSchema" xmlns:p="http://schemas.microsoft.com/office/2006/metadata/properties" xmlns:ns2="c82135bd-4526-40ad-8967-b66747e5933b" xmlns:ns3="7a97e48f-1352-4106-a1fd-2af02dcdb30e" targetNamespace="http://schemas.microsoft.com/office/2006/metadata/properties" ma:root="true" ma:fieldsID="b0fb26a4961846b4e4f13f001f83e873" ns2:_="" ns3:_="">
    <xsd:import namespace="c82135bd-4526-40ad-8967-b66747e5933b"/>
    <xsd:import namespace="7a97e48f-1352-4106-a1fd-2af02dcdb30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2135bd-4526-40ad-8967-b66747e593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968456c-a193-41c4-a4f0-af5787b6244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97e48f-1352-4106-a1fd-2af02dcdb30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e3ebca2-8102-4d03-aaa8-2404b0bd17cd}" ma:internalName="TaxCatchAll" ma:showField="CatchAllData" ma:web="7a97e48f-1352-4106-a1fd-2af02dcdb3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a97e48f-1352-4106-a1fd-2af02dcdb30e" xsi:nil="true"/>
    <lcf76f155ced4ddcb4097134ff3c332f xmlns="c82135bd-4526-40ad-8967-b66747e5933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BFBE1C-D43A-402C-B1E4-256A7768FF87}">
  <ds:schemaRefs>
    <ds:schemaRef ds:uri="http://schemas.microsoft.com/sharepoint/v3/contenttype/forms"/>
  </ds:schemaRefs>
</ds:datastoreItem>
</file>

<file path=customXml/itemProps2.xml><?xml version="1.0" encoding="utf-8"?>
<ds:datastoreItem xmlns:ds="http://schemas.openxmlformats.org/officeDocument/2006/customXml" ds:itemID="{46215DAF-A6A6-4872-8150-9C2F9D237C3E}">
  <ds:schemaRefs>
    <ds:schemaRef ds:uri="7a97e48f-1352-4106-a1fd-2af02dcdb30e"/>
    <ds:schemaRef ds:uri="c82135bd-4526-40ad-8967-b66747e5933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842645A-C071-4C38-BFD5-A090E0D2DFE6}">
  <ds:schemaRefs>
    <ds:schemaRef ds:uri="7a97e48f-1352-4106-a1fd-2af02dcdb30e"/>
    <ds:schemaRef ds:uri="c82135bd-4526-40ad-8967-b66747e5933b"/>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Simple Light</vt:lpstr>
      <vt:lpstr>PowerPoint Presentation</vt:lpstr>
      <vt:lpstr>Executive Education</vt:lpstr>
      <vt:lpstr>Agenda</vt:lpstr>
      <vt:lpstr>The Core Automation Technologies</vt:lpstr>
      <vt:lpstr>ETL defined</vt:lpstr>
      <vt:lpstr>ETL breakdown</vt:lpstr>
      <vt:lpstr>Why ETL is important?</vt:lpstr>
      <vt:lpstr>API defined</vt:lpstr>
      <vt:lpstr>API breakdown</vt:lpstr>
      <vt:lpstr>Why are APIs important?</vt:lpstr>
      <vt:lpstr>API Example</vt:lpstr>
      <vt:lpstr>RPA defined</vt:lpstr>
      <vt:lpstr>RPA breakdown</vt:lpstr>
      <vt:lpstr>Why RPA is important</vt:lpstr>
      <vt:lpstr>OCR Defined</vt:lpstr>
      <vt:lpstr>OCR Breakdown</vt:lpstr>
      <vt:lpstr>Why is OCR Important</vt:lpstr>
      <vt:lpstr>OCR Example</vt:lpstr>
      <vt:lpstr>LLM Defined</vt:lpstr>
      <vt:lpstr>LLM Breakdown</vt:lpstr>
      <vt:lpstr>Why are LLMs Important</vt:lpstr>
      <vt:lpstr>LLM Example</vt:lpstr>
      <vt:lpstr>Agentic AI</vt:lpstr>
      <vt:lpstr>Copilot</vt:lpstr>
      <vt:lpstr>Agentic Automation</vt:lpstr>
      <vt:lpstr>Apps</vt:lpstr>
      <vt:lpstr>App Examples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115</cp:revision>
  <dcterms:modified xsi:type="dcterms:W3CDTF">2025-05-28T23:10:22Z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0x01010083C7B0A908B86A479F9F2C87B472CC94</vt:lpwstr>
  </property>
  <property fmtid="{D5CDD505-2E9C-101B-9397-08002B2CF9AE}" pid="3" name="MediaServiceImageTags">
    <vt:lpwstr/>
  </property>
</Properties>
</file>